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6" r:id="rId3"/>
    <p:sldId id="268" r:id="rId4"/>
    <p:sldId id="267" r:id="rId5"/>
    <p:sldId id="269" r:id="rId6"/>
    <p:sldId id="270" r:id="rId7"/>
    <p:sldId id="259" r:id="rId8"/>
    <p:sldId id="257" r:id="rId9"/>
    <p:sldId id="271" r:id="rId10"/>
    <p:sldId id="272" r:id="rId11"/>
    <p:sldId id="273" r:id="rId12"/>
    <p:sldId id="274" r:id="rId13"/>
    <p:sldId id="275" r:id="rId14"/>
    <p:sldId id="276" r:id="rId15"/>
    <p:sldId id="277" r:id="rId16"/>
    <p:sldId id="278" r:id="rId17"/>
    <p:sldId id="279" r:id="rId18"/>
    <p:sldId id="280" r:id="rId19"/>
    <p:sldId id="28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07" y="2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33730-7E4E-4EAA-8058-D848B77E3006}" type="datetimeFigureOut">
              <a:rPr lang="ru-RU" smtClean="0"/>
              <a:t>10.07.2022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EC936-1EF4-4910-A26F-EA9938A8DB47}" type="slidenum">
              <a:rPr lang="ru-RU" smtClean="0"/>
              <a:t>‹#›</a:t>
            </a:fld>
            <a:endParaRPr lang="ru-RU"/>
          </a:p>
        </p:txBody>
      </p:sp>
    </p:spTree>
    <p:extLst>
      <p:ext uri="{BB962C8B-B14F-4D97-AF65-F5344CB8AC3E}">
        <p14:creationId xmlns:p14="http://schemas.microsoft.com/office/powerpoint/2010/main" val="178261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0EC936-1EF4-4910-A26F-EA9938A8DB47}" type="slidenum">
              <a:rPr lang="ru-RU" smtClean="0"/>
              <a:t>7</a:t>
            </a:fld>
            <a:endParaRPr lang="ru-RU"/>
          </a:p>
        </p:txBody>
      </p:sp>
    </p:spTree>
    <p:extLst>
      <p:ext uri="{BB962C8B-B14F-4D97-AF65-F5344CB8AC3E}">
        <p14:creationId xmlns:p14="http://schemas.microsoft.com/office/powerpoint/2010/main" val="103099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0EC936-1EF4-4910-A26F-EA9938A8DB47}" type="slidenum">
              <a:rPr lang="ru-RU" smtClean="0"/>
              <a:t>8</a:t>
            </a:fld>
            <a:endParaRPr lang="ru-RU"/>
          </a:p>
        </p:txBody>
      </p:sp>
    </p:spTree>
    <p:extLst>
      <p:ext uri="{BB962C8B-B14F-4D97-AF65-F5344CB8AC3E}">
        <p14:creationId xmlns:p14="http://schemas.microsoft.com/office/powerpoint/2010/main" val="389688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B0AD39F-1AC1-47ED-985A-398DE029B150}" type="datetimeFigureOut">
              <a:rPr lang="ru-RU" smtClean="0"/>
              <a:t>10.07.2022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2344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0AD39F-1AC1-47ED-985A-398DE029B150}" type="datetimeFigureOut">
              <a:rPr lang="ru-RU" smtClean="0"/>
              <a:t>10.07.2022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230974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0AD39F-1AC1-47ED-985A-398DE029B150}" type="datetimeFigureOut">
              <a:rPr lang="ru-RU" smtClean="0"/>
              <a:t>10.07.2022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142291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0AD39F-1AC1-47ED-985A-398DE029B150}" type="datetimeFigureOut">
              <a:rPr lang="ru-RU" smtClean="0"/>
              <a:t>10.07.2022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40351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B0AD39F-1AC1-47ED-985A-398DE029B150}" type="datetimeFigureOut">
              <a:rPr lang="ru-RU" smtClean="0"/>
              <a:t>10.07.2022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410480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B0AD39F-1AC1-47ED-985A-398DE029B150}" type="datetimeFigureOut">
              <a:rPr lang="ru-RU" smtClean="0"/>
              <a:t>10.07.2022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35425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B0AD39F-1AC1-47ED-985A-398DE029B150}" type="datetimeFigureOut">
              <a:rPr lang="ru-RU" smtClean="0"/>
              <a:t>10.07.2022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64143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B0AD39F-1AC1-47ED-985A-398DE029B150}" type="datetimeFigureOut">
              <a:rPr lang="ru-RU" smtClean="0"/>
              <a:t>10.07.2022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395054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0AD39F-1AC1-47ED-985A-398DE029B150}" type="datetimeFigureOut">
              <a:rPr lang="ru-RU" smtClean="0"/>
              <a:t>10.07.2022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285376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B0AD39F-1AC1-47ED-985A-398DE029B150}" type="datetimeFigureOut">
              <a:rPr lang="ru-RU" smtClean="0"/>
              <a:t>10.07.2022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185454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B0AD39F-1AC1-47ED-985A-398DE029B150}" type="datetimeFigureOut">
              <a:rPr lang="ru-RU" smtClean="0"/>
              <a:t>10.07.2022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265056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AD39F-1AC1-47ED-985A-398DE029B150}" type="datetimeFigureOut">
              <a:rPr lang="ru-RU" smtClean="0"/>
              <a:t>10.07.2022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22767-C7B3-41AE-85FD-A87BE3DE5DC7}" type="slidenum">
              <a:rPr lang="ru-RU" smtClean="0"/>
              <a:t>‹#›</a:t>
            </a:fld>
            <a:endParaRPr lang="ru-RU"/>
          </a:p>
        </p:txBody>
      </p:sp>
    </p:spTree>
    <p:extLst>
      <p:ext uri="{BB962C8B-B14F-4D97-AF65-F5344CB8AC3E}">
        <p14:creationId xmlns:p14="http://schemas.microsoft.com/office/powerpoint/2010/main" val="181925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59832" cy="3059832"/>
          </a:xfrm>
          <a:prstGeom prst="rect">
            <a:avLst/>
          </a:prstGeom>
        </p:spPr>
      </p:pic>
      <p:sp>
        <p:nvSpPr>
          <p:cNvPr id="5" name="Rectangle 1"/>
          <p:cNvSpPr>
            <a:spLocks noChangeArrowheads="1"/>
          </p:cNvSpPr>
          <p:nvPr/>
        </p:nvSpPr>
        <p:spPr bwMode="auto">
          <a:xfrm>
            <a:off x="4593" y="3785400"/>
            <a:ext cx="9108504" cy="113877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1000" b="1" dirty="0">
              <a:solidFill>
                <a:srgbClr val="FF0000"/>
              </a:solidFill>
              <a:latin typeface="Times New Roman" pitchFamily="18" charset="0"/>
              <a:ea typeface="Calibri" pitchFamily="34" charset="0"/>
              <a:cs typeface="Times New Roman" pitchFamily="18" charset="0"/>
            </a:endParaRPr>
          </a:p>
          <a:p>
            <a:pPr algn="ctr"/>
            <a:r>
              <a:rPr lang="ru-RU" sz="2400" b="1" dirty="0">
                <a:solidFill>
                  <a:schemeClr val="accent1">
                    <a:lumMod val="75000"/>
                  </a:schemeClr>
                </a:solidFill>
                <a:latin typeface="Times New Roman" pitchFamily="18" charset="0"/>
                <a:cs typeface="Times New Roman" pitchFamily="18" charset="0"/>
              </a:rPr>
              <a:t>Технологии, компоненты и отрасли цифровой экономики. Научно-технический потенциал РТУ МИРЭА.</a:t>
            </a:r>
            <a:endParaRPr lang="en-US" sz="2400" b="1" dirty="0">
              <a:solidFill>
                <a:schemeClr val="accent1">
                  <a:lumMod val="75000"/>
                </a:schemeClr>
              </a:solidFill>
              <a:latin typeface="Times New Roman" pitchFamily="18" charset="0"/>
              <a:cs typeface="Times New Roman" pitchFamily="18" charset="0"/>
            </a:endParaRPr>
          </a:p>
          <a:p>
            <a:endParaRPr lang="ru-RU" sz="1000" b="1" dirty="0">
              <a:solidFill>
                <a:srgbClr val="FF0000"/>
              </a:solidFill>
              <a:latin typeface="Times New Roman" pitchFamily="18" charset="0"/>
              <a:ea typeface="Calibri" pitchFamily="34" charset="0"/>
              <a:cs typeface="Times New Roman" pitchFamily="18" charset="0"/>
            </a:endParaRPr>
          </a:p>
        </p:txBody>
      </p:sp>
      <p:sp>
        <p:nvSpPr>
          <p:cNvPr id="7" name="TextBox 8"/>
          <p:cNvSpPr txBox="1"/>
          <p:nvPr/>
        </p:nvSpPr>
        <p:spPr>
          <a:xfrm>
            <a:off x="2915816" y="31512"/>
            <a:ext cx="6190041" cy="1354217"/>
          </a:xfrm>
          <a:prstGeom prst="rect">
            <a:avLst/>
          </a:prstGeom>
          <a:solidFill>
            <a:schemeClr val="bg1"/>
          </a:solidFill>
        </p:spPr>
        <p:txBody>
          <a:bodyPr wrap="square" t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2200" b="1" dirty="0">
              <a:solidFill>
                <a:schemeClr val="accent1">
                  <a:lumMod val="75000"/>
                </a:schemeClr>
              </a:solidFill>
              <a:latin typeface="Times New Roman" pitchFamily="18" charset="0"/>
              <a:cs typeface="Times New Roman" pitchFamily="18" charset="0"/>
            </a:endParaRPr>
          </a:p>
          <a:p>
            <a:pPr algn="ctr"/>
            <a:r>
              <a:rPr lang="ru-RU" sz="2200" b="1" dirty="0">
                <a:solidFill>
                  <a:schemeClr val="accent1">
                    <a:lumMod val="75000"/>
                  </a:schemeClr>
                </a:solidFill>
                <a:latin typeface="Times New Roman" pitchFamily="18" charset="0"/>
                <a:cs typeface="Times New Roman" pitchFamily="18" charset="0"/>
              </a:rPr>
              <a:t>МИРЭА - Российский технологический	 университет</a:t>
            </a:r>
            <a:endParaRPr lang="en-US" sz="2200" b="1" dirty="0">
              <a:solidFill>
                <a:schemeClr val="accent1">
                  <a:lumMod val="75000"/>
                </a:schemeClr>
              </a:solidFill>
              <a:latin typeface="Times New Roman" pitchFamily="18" charset="0"/>
              <a:cs typeface="Times New Roman" pitchFamily="18" charset="0"/>
            </a:endParaRPr>
          </a:p>
          <a:p>
            <a:pPr algn="ctr"/>
            <a:r>
              <a:rPr lang="ru-RU" sz="2200" b="1" dirty="0">
                <a:solidFill>
                  <a:schemeClr val="accent1">
                    <a:lumMod val="75000"/>
                  </a:schemeClr>
                </a:solidFill>
                <a:latin typeface="Times New Roman" pitchFamily="18" charset="0"/>
                <a:cs typeface="Times New Roman" pitchFamily="18" charset="0"/>
              </a:rPr>
              <a:t>(</a:t>
            </a:r>
            <a:r>
              <a:rPr lang="en-US" sz="2200" b="1" dirty="0">
                <a:solidFill>
                  <a:schemeClr val="accent1">
                    <a:lumMod val="75000"/>
                  </a:schemeClr>
                </a:solidFill>
                <a:latin typeface="Times New Roman" pitchFamily="18" charset="0"/>
                <a:cs typeface="Times New Roman" pitchFamily="18" charset="0"/>
              </a:rPr>
              <a:t>mirea.ru)</a:t>
            </a:r>
            <a:r>
              <a:rPr lang="ru-RU" sz="2200" b="1" dirty="0">
                <a:solidFill>
                  <a:schemeClr val="accent1">
                    <a:lumMod val="75000"/>
                  </a:schemeClr>
                </a:solidFill>
                <a:latin typeface="Times New Roman" pitchFamily="18" charset="0"/>
                <a:cs typeface="Times New Roman" pitchFamily="18" charset="0"/>
              </a:rPr>
              <a:t> </a:t>
            </a:r>
          </a:p>
        </p:txBody>
      </p:sp>
      <p:sp>
        <p:nvSpPr>
          <p:cNvPr id="8" name="TextBox 8"/>
          <p:cNvSpPr txBox="1"/>
          <p:nvPr/>
        </p:nvSpPr>
        <p:spPr>
          <a:xfrm>
            <a:off x="2903585" y="2959296"/>
            <a:ext cx="6190041" cy="677108"/>
          </a:xfrm>
          <a:prstGeom prst="rect">
            <a:avLst/>
          </a:prstGeom>
          <a:solidFill>
            <a:schemeClr val="bg1"/>
          </a:solidFill>
        </p:spPr>
        <p:txBody>
          <a:bodyPr wrap="square" t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200" b="1" dirty="0">
                <a:solidFill>
                  <a:schemeClr val="accent1">
                    <a:lumMod val="75000"/>
                  </a:schemeClr>
                </a:solidFill>
                <a:latin typeface="Times New Roman" pitchFamily="18" charset="0"/>
                <a:cs typeface="Times New Roman" pitchFamily="18" charset="0"/>
              </a:rPr>
              <a:t>Институт информационных технологий</a:t>
            </a:r>
          </a:p>
          <a:p>
            <a:pPr algn="ctr"/>
            <a:r>
              <a:rPr lang="en-US" sz="2200" b="1" dirty="0">
                <a:solidFill>
                  <a:schemeClr val="accent1">
                    <a:lumMod val="75000"/>
                  </a:schemeClr>
                </a:solidFill>
                <a:latin typeface="Times New Roman" pitchFamily="18" charset="0"/>
                <a:cs typeface="Times New Roman" pitchFamily="18" charset="0"/>
              </a:rPr>
              <a:t>(it.mirea.ru)</a:t>
            </a:r>
            <a:endParaRPr lang="ru-RU" sz="2200" b="1" dirty="0">
              <a:solidFill>
                <a:schemeClr val="accent1">
                  <a:lumMod val="75000"/>
                </a:schemeClr>
              </a:solidFill>
              <a:latin typeface="Times New Roman" pitchFamily="18" charset="0"/>
              <a:cs typeface="Times New Roman" pitchFamily="18" charset="0"/>
            </a:endParaRPr>
          </a:p>
        </p:txBody>
      </p:sp>
      <p:sp>
        <p:nvSpPr>
          <p:cNvPr id="9" name="TextBox 8"/>
          <p:cNvSpPr txBox="1"/>
          <p:nvPr/>
        </p:nvSpPr>
        <p:spPr>
          <a:xfrm>
            <a:off x="24825" y="6180892"/>
            <a:ext cx="9144000" cy="677108"/>
          </a:xfrm>
          <a:prstGeom prst="rect">
            <a:avLst/>
          </a:prstGeom>
          <a:solidFill>
            <a:schemeClr val="bg1"/>
          </a:solidFill>
        </p:spPr>
        <p:txBody>
          <a:bodyPr wrap="square" t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2200" b="1" dirty="0">
              <a:solidFill>
                <a:schemeClr val="accent1">
                  <a:lumMod val="75000"/>
                </a:schemeClr>
              </a:solidFill>
              <a:latin typeface="Times New Roman" pitchFamily="18" charset="0"/>
              <a:cs typeface="Times New Roman" pitchFamily="18" charset="0"/>
            </a:endParaRPr>
          </a:p>
          <a:p>
            <a:pPr algn="ctr"/>
            <a:r>
              <a:rPr lang="ru-RU" sz="2200" b="1" dirty="0">
                <a:solidFill>
                  <a:schemeClr val="accent1">
                    <a:lumMod val="75000"/>
                  </a:schemeClr>
                </a:solidFill>
                <a:latin typeface="Times New Roman" pitchFamily="18" charset="0"/>
                <a:cs typeface="Times New Roman" pitchFamily="18" charset="0"/>
              </a:rPr>
              <a:t>МОСКВА 2020 </a:t>
            </a:r>
          </a:p>
        </p:txBody>
      </p:sp>
      <p:sp>
        <p:nvSpPr>
          <p:cNvPr id="10" name="TextBox 9"/>
          <p:cNvSpPr txBox="1"/>
          <p:nvPr/>
        </p:nvSpPr>
        <p:spPr>
          <a:xfrm>
            <a:off x="-71" y="5153642"/>
            <a:ext cx="9105928" cy="646331"/>
          </a:xfrm>
          <a:prstGeom prst="rect">
            <a:avLst/>
          </a:prstGeom>
          <a:solidFill>
            <a:schemeClr val="bg1"/>
          </a:solidFill>
        </p:spPr>
        <p:txBody>
          <a:bodyPr wrap="square" rtlCol="0">
            <a:spAutoFit/>
          </a:bodyPr>
          <a:lstStyle/>
          <a:p>
            <a:r>
              <a:rPr lang="ru-RU" b="1" dirty="0">
                <a:solidFill>
                  <a:schemeClr val="accent1">
                    <a:lumMod val="75000"/>
                  </a:schemeClr>
                </a:solidFill>
              </a:rPr>
              <a:t>       Докладчик: Зуев Андрей Сергеевич, к.т.н., доцент,</a:t>
            </a:r>
          </a:p>
          <a:p>
            <a:r>
              <a:rPr lang="ru-RU" b="1" dirty="0">
                <a:solidFill>
                  <a:schemeClr val="accent1">
                    <a:lumMod val="75000"/>
                  </a:schemeClr>
                </a:solidFill>
              </a:rPr>
              <a:t>				директор института информационных технологий</a:t>
            </a:r>
          </a:p>
        </p:txBody>
      </p:sp>
      <p:sp>
        <p:nvSpPr>
          <p:cNvPr id="11" name="TextBox 10"/>
          <p:cNvSpPr txBox="1"/>
          <p:nvPr/>
        </p:nvSpPr>
        <p:spPr>
          <a:xfrm>
            <a:off x="323528" y="5811560"/>
            <a:ext cx="6732240" cy="369332"/>
          </a:xfrm>
          <a:prstGeom prst="rect">
            <a:avLst/>
          </a:prstGeom>
          <a:solidFill>
            <a:schemeClr val="bg1"/>
          </a:solidFill>
        </p:spPr>
        <p:txBody>
          <a:bodyPr wrap="square" rtlCol="0">
            <a:spAutoFit/>
          </a:bodyPr>
          <a:lstStyle/>
          <a:p>
            <a:r>
              <a:rPr lang="ru-RU" b="1" dirty="0">
                <a:solidFill>
                  <a:schemeClr val="accent1">
                    <a:lumMod val="75000"/>
                  </a:schemeClr>
                </a:solidFill>
              </a:rPr>
              <a:t>Контакты: </a:t>
            </a:r>
            <a:r>
              <a:rPr lang="en-US" b="1" dirty="0">
                <a:solidFill>
                  <a:schemeClr val="accent1">
                    <a:lumMod val="75000"/>
                  </a:schemeClr>
                </a:solidFill>
              </a:rPr>
              <a:t>Zuev_A@mirea.ru</a:t>
            </a:r>
            <a:endParaRPr lang="ru-RU" b="1" dirty="0">
              <a:solidFill>
                <a:schemeClr val="accent1">
                  <a:lumMod val="75000"/>
                </a:schemeClr>
              </a:solidFill>
            </a:endParaRPr>
          </a:p>
        </p:txBody>
      </p:sp>
      <p:pic>
        <p:nvPicPr>
          <p:cNvPr id="4098" name="Picture 2" descr="C:\Users\zuev\AppData\Local\Temp\7zECC06DE4B\IIT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969" y="1385729"/>
            <a:ext cx="2249714" cy="144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74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186310"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9. Направления подготовки магистратуры института ИТ.</a:t>
            </a:r>
          </a:p>
        </p:txBody>
      </p:sp>
      <p:graphicFrame>
        <p:nvGraphicFramePr>
          <p:cNvPr id="5" name="Таблица 4"/>
          <p:cNvGraphicFramePr>
            <a:graphicFrameLocks noGrp="1"/>
          </p:cNvGraphicFramePr>
          <p:nvPr>
            <p:extLst>
              <p:ext uri="{D42A27DB-BD31-4B8C-83A1-F6EECF244321}">
                <p14:modId xmlns:p14="http://schemas.microsoft.com/office/powerpoint/2010/main" val="4059923313"/>
              </p:ext>
            </p:extLst>
          </p:nvPr>
        </p:nvGraphicFramePr>
        <p:xfrm>
          <a:off x="201055" y="836712"/>
          <a:ext cx="8835441" cy="509524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3785319">
                  <a:extLst>
                    <a:ext uri="{9D8B030D-6E8A-4147-A177-3AD203B41FA5}">
                      <a16:colId xmlns:a16="http://schemas.microsoft.com/office/drawing/2014/main" val="20000"/>
                    </a:ext>
                  </a:extLst>
                </a:gridCol>
                <a:gridCol w="5050122">
                  <a:extLst>
                    <a:ext uri="{9D8B030D-6E8A-4147-A177-3AD203B41FA5}">
                      <a16:colId xmlns:a16="http://schemas.microsoft.com/office/drawing/2014/main" val="20001"/>
                    </a:ext>
                  </a:extLst>
                </a:gridCol>
              </a:tblGrid>
              <a:tr h="370840">
                <a:tc>
                  <a:txBody>
                    <a:bodyPr/>
                    <a:lstStyle/>
                    <a:p>
                      <a:pPr algn="ctr"/>
                      <a:r>
                        <a:rPr lang="ru-RU" dirty="0">
                          <a:solidFill>
                            <a:srgbClr val="000000"/>
                          </a:solidFill>
                          <a:latin typeface="Times New Roman" panose="02020603050405020304" pitchFamily="18" charset="0"/>
                          <a:cs typeface="Times New Roman" panose="02020603050405020304" pitchFamily="18" charset="0"/>
                        </a:rPr>
                        <a:t>Направление магистратуры</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r>
                        <a:rPr lang="ru-RU" dirty="0">
                          <a:solidFill>
                            <a:srgbClr val="000000"/>
                          </a:solidFill>
                          <a:latin typeface="Times New Roman" panose="02020603050405020304" pitchFamily="18" charset="0"/>
                          <a:cs typeface="Times New Roman" panose="02020603050405020304" pitchFamily="18" charset="0"/>
                        </a:rPr>
                        <a:t>Области компетенции</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09.04.01 «Информатика и вычислительная техника»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углубленная подготовка в области проектирования технических средств (машин, комплексов, систем) и программного обеспечения (комплексов и систем) вычислительной техники и компьютерных сетей, инструментальные средства САПР</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09.04.03 «Прикладная информатика»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a:solidFill>
                            <a:srgbClr val="000000"/>
                          </a:solidFill>
                          <a:effectLst/>
                          <a:latin typeface="Times New Roman" panose="02020603050405020304" pitchFamily="18" charset="0"/>
                          <a:ea typeface="+mn-ea"/>
                          <a:cs typeface="Times New Roman" panose="02020603050405020304" pitchFamily="18" charset="0"/>
                        </a:rPr>
                        <a:t>углубленная подготовка в области реализации информационных процессов и построения информационных систем в прикладных областях на основе использования информационно-коммуникационных технологий и стандартов </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09.04.0</a:t>
                      </a:r>
                      <a:r>
                        <a:rPr lang="en-US" sz="1600" b="0" kern="1200" dirty="0">
                          <a:solidFill>
                            <a:srgbClr val="000000"/>
                          </a:solidFill>
                          <a:latin typeface="Times New Roman" panose="02020603050405020304" pitchFamily="18" charset="0"/>
                          <a:ea typeface="+mn-ea"/>
                          <a:cs typeface="Times New Roman" panose="02020603050405020304" pitchFamily="18" charset="0"/>
                        </a:rPr>
                        <a:t>4</a:t>
                      </a:r>
                      <a:r>
                        <a:rPr lang="ru-RU" sz="1600" b="0" kern="1200" dirty="0">
                          <a:solidFill>
                            <a:srgbClr val="000000"/>
                          </a:solidFill>
                          <a:latin typeface="Times New Roman" panose="02020603050405020304" pitchFamily="18" charset="0"/>
                          <a:ea typeface="+mn-ea"/>
                          <a:cs typeface="Times New Roman" panose="02020603050405020304" pitchFamily="18" charset="0"/>
                        </a:rPr>
                        <a:t> «Программная инженерия»</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углубленная </a:t>
                      </a:r>
                      <a:r>
                        <a:rPr lang="ru-RU" sz="1400" kern="1200">
                          <a:solidFill>
                            <a:srgbClr val="000000"/>
                          </a:solidFill>
                          <a:effectLst/>
                          <a:latin typeface="Times New Roman" panose="02020603050405020304" pitchFamily="18" charset="0"/>
                          <a:ea typeface="+mn-ea"/>
                          <a:cs typeface="Times New Roman" panose="02020603050405020304" pitchFamily="18" charset="0"/>
                        </a:rPr>
                        <a:t>подготовка в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сфере технологий производства ПО для информационно-вычислительных систем различного назначения, высокопроизводительные</a:t>
                      </a:r>
                      <a:r>
                        <a:rPr lang="ru-RU" sz="1400" kern="1200">
                          <a:solidFill>
                            <a:srgbClr val="000000"/>
                          </a:solidFill>
                          <a:effectLst/>
                          <a:latin typeface="Times New Roman" panose="02020603050405020304" pitchFamily="18" charset="0"/>
                          <a:ea typeface="+mn-ea"/>
                          <a:cs typeface="Times New Roman" panose="02020603050405020304" pitchFamily="18" charset="0"/>
                        </a:rPr>
                        <a:t>, параллельные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и распределенные информационные системы</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01.04.04 «Прикладная математика»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применение</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и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разработка математических моделей и ПО для анализа данных, подготовки аналитики и выработки решений в прикладных областях</a:t>
                      </a:r>
                      <a:r>
                        <a:rPr lang="en-US" sz="1400" kern="1200" dirty="0">
                          <a:solidFill>
                            <a:srgbClr val="000000"/>
                          </a:solidFill>
                          <a:effectLst/>
                          <a:latin typeface="Times New Roman" panose="02020603050405020304" pitchFamily="18" charset="0"/>
                          <a:ea typeface="+mn-ea"/>
                          <a:cs typeface="Times New Roman" panose="02020603050405020304" pitchFamily="18" charset="0"/>
                        </a:rPr>
                        <a:t>;</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 прогнозно-аналитические платформы и интеллектуальные информационные системы</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15.04.04 «Автоматизация технологических процессов и производств»</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a:solidFill>
                            <a:srgbClr val="000000"/>
                          </a:solidFill>
                          <a:effectLst/>
                          <a:latin typeface="Times New Roman" panose="02020603050405020304" pitchFamily="18" charset="0"/>
                          <a:ea typeface="+mn-ea"/>
                          <a:cs typeface="Times New Roman" panose="02020603050405020304" pitchFamily="18" charset="0"/>
                        </a:rPr>
                        <a:t>проектирование,</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в том числе нестандартных,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отдельных функциональных элементов</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и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систем автоматизации технологических процессов; программирование и отладка подсистем SCADA-проектов; цифровое производство</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904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312" y="0"/>
            <a:ext cx="4727576"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10. Лаборатория вычислительной техники.</a:t>
            </a:r>
          </a:p>
        </p:txBody>
      </p:sp>
      <p:sp>
        <p:nvSpPr>
          <p:cNvPr id="5" name="TextBox 4"/>
          <p:cNvSpPr txBox="1"/>
          <p:nvPr/>
        </p:nvSpPr>
        <p:spPr>
          <a:xfrm>
            <a:off x="0" y="620688"/>
            <a:ext cx="9144000" cy="1477328"/>
          </a:xfrm>
          <a:prstGeom prst="rect">
            <a:avLst/>
          </a:prstGeom>
          <a:noFill/>
        </p:spPr>
        <p:txBody>
          <a:bodyPr wrap="square" rtlCol="0">
            <a:spAutoFit/>
          </a:bodyPr>
          <a:lstStyle/>
          <a:p>
            <a:pPr algn="just"/>
            <a:r>
              <a:rPr lang="ru-RU" dirty="0">
                <a:solidFill>
                  <a:srgbClr val="000000"/>
                </a:solidFill>
                <a:latin typeface="Times New Roman" panose="02020603050405020304" pitchFamily="18" charset="0"/>
                <a:cs typeface="Times New Roman" panose="02020603050405020304" pitchFamily="18" charset="0"/>
              </a:rPr>
              <a:t>— изучение принципов работы и программирования микроконтроллеров </a:t>
            </a:r>
            <a:r>
              <a:rPr lang="pt-BR" dirty="0">
                <a:solidFill>
                  <a:srgbClr val="000000"/>
                </a:solidFill>
                <a:latin typeface="Times New Roman" panose="02020603050405020304" pitchFamily="18" charset="0"/>
                <a:cs typeface="Times New Roman" panose="02020603050405020304" pitchFamily="18" charset="0"/>
              </a:rPr>
              <a:t>STM32 ARM </a:t>
            </a:r>
            <a:endParaRPr lang="ru-RU" dirty="0">
              <a:solidFill>
                <a:srgbClr val="000000"/>
              </a:solidFill>
              <a:latin typeface="Times New Roman" panose="02020603050405020304" pitchFamily="18" charset="0"/>
              <a:cs typeface="Times New Roman" panose="02020603050405020304" pitchFamily="18" charset="0"/>
            </a:endParaRPr>
          </a:p>
          <a:p>
            <a:pPr algn="just"/>
            <a:r>
              <a:rPr lang="ru-RU" dirty="0">
                <a:solidFill>
                  <a:srgbClr val="000000"/>
                </a:solidFill>
                <a:latin typeface="Times New Roman" panose="02020603050405020304" pitchFamily="18" charset="0"/>
                <a:cs typeface="Times New Roman" panose="02020603050405020304" pitchFamily="18" charset="0"/>
              </a:rPr>
              <a:t>     </a:t>
            </a:r>
            <a:r>
              <a:rPr lang="pt-BR" dirty="0">
                <a:solidFill>
                  <a:srgbClr val="000000"/>
                </a:solidFill>
                <a:latin typeface="Times New Roman" panose="02020603050405020304" pitchFamily="18" charset="0"/>
                <a:cs typeface="Times New Roman" panose="02020603050405020304" pitchFamily="18" charset="0"/>
              </a:rPr>
              <a:t>Cortex-M3 и Cortex-M</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Atmel AVR</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PIC</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8051, </a:t>
            </a:r>
            <a:r>
              <a:rPr lang="en-US" dirty="0" err="1">
                <a:solidFill>
                  <a:srgbClr val="000000"/>
                </a:solidFill>
                <a:latin typeface="Times New Roman" panose="02020603050405020304" pitchFamily="18" charset="0"/>
                <a:cs typeface="Times New Roman" panose="02020603050405020304" pitchFamily="18" charset="0"/>
              </a:rPr>
              <a:t>PSoC</a:t>
            </a:r>
            <a:r>
              <a:rPr lang="en-US" dirty="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и </a:t>
            </a:r>
            <a:r>
              <a:rPr lang="en-US" dirty="0" err="1">
                <a:solidFill>
                  <a:srgbClr val="000000"/>
                </a:solidFill>
                <a:latin typeface="Times New Roman" panose="02020603050405020304" pitchFamily="18" charset="0"/>
                <a:cs typeface="Times New Roman" panose="02020603050405020304" pitchFamily="18" charset="0"/>
              </a:rPr>
              <a:t>dsPIC</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Atmega128</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LPC2214;</a:t>
            </a:r>
            <a:endParaRPr lang="ru-RU" dirty="0">
              <a:solidFill>
                <a:srgbClr val="000000"/>
              </a:solidFill>
              <a:latin typeface="Times New Roman" panose="02020603050405020304" pitchFamily="18" charset="0"/>
              <a:cs typeface="Times New Roman" panose="02020603050405020304" pitchFamily="18" charset="0"/>
            </a:endParaRPr>
          </a:p>
          <a:p>
            <a:pPr algn="just"/>
            <a:r>
              <a:rPr lang="ru-RU" dirty="0">
                <a:solidFill>
                  <a:srgbClr val="000000"/>
                </a:solidFill>
                <a:latin typeface="Times New Roman" panose="02020603050405020304" pitchFamily="18" charset="0"/>
                <a:cs typeface="Times New Roman" panose="02020603050405020304" pitchFamily="18" charset="0"/>
              </a:rPr>
              <a:t>— лабораторные работы</a:t>
            </a:r>
            <a:r>
              <a:rPr lang="en-US" dirty="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по сборке на базе отладочных плат </a:t>
            </a:r>
            <a:r>
              <a:rPr lang="en-US" dirty="0">
                <a:solidFill>
                  <a:srgbClr val="000000"/>
                </a:solidFill>
                <a:latin typeface="Times New Roman" panose="02020603050405020304" pitchFamily="18" charset="0"/>
                <a:cs typeface="Times New Roman" panose="02020603050405020304" pitchFamily="18" charset="0"/>
              </a:rPr>
              <a:t>MIKROE-1099</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1385</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798</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701</a:t>
            </a:r>
            <a:r>
              <a:rPr lang="ru-RU" dirty="0">
                <a:solidFill>
                  <a:srgbClr val="000000"/>
                </a:solidFill>
                <a:latin typeface="Times New Roman" panose="02020603050405020304" pitchFamily="18" charset="0"/>
                <a:cs typeface="Times New Roman" panose="02020603050405020304" pitchFamily="18" charset="0"/>
              </a:rPr>
              <a:t>, </a:t>
            </a:r>
          </a:p>
          <a:p>
            <a:pPr algn="just"/>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704</a:t>
            </a:r>
            <a:r>
              <a:rPr lang="ru-RU" dirty="0">
                <a:solidFill>
                  <a:srgbClr val="000000"/>
                </a:solidFill>
                <a:latin typeface="Times New Roman" panose="02020603050405020304" pitchFamily="18" charset="0"/>
                <a:cs typeface="Times New Roman" panose="02020603050405020304" pitchFamily="18" charset="0"/>
              </a:rPr>
              <a:t> вычислительных систем на микроконтроллерах и микропроцессорах</a:t>
            </a:r>
            <a:r>
              <a:rPr lang="en-US" dirty="0">
                <a:solidFill>
                  <a:srgbClr val="000000"/>
                </a:solidFill>
                <a:latin typeface="Times New Roman" panose="02020603050405020304" pitchFamily="18" charset="0"/>
                <a:cs typeface="Times New Roman" panose="02020603050405020304" pitchFamily="18" charset="0"/>
              </a:rPr>
              <a:t>;</a:t>
            </a:r>
            <a:endParaRPr lang="ru-RU" dirty="0">
              <a:solidFill>
                <a:srgbClr val="000000"/>
              </a:solidFill>
              <a:latin typeface="Times New Roman" panose="02020603050405020304" pitchFamily="18" charset="0"/>
              <a:cs typeface="Times New Roman" panose="02020603050405020304" pitchFamily="18" charset="0"/>
            </a:endParaRPr>
          </a:p>
          <a:p>
            <a:pPr algn="just"/>
            <a:r>
              <a:rPr lang="ru-RU" dirty="0">
                <a:solidFill>
                  <a:srgbClr val="000000"/>
                </a:solidFill>
                <a:latin typeface="Times New Roman" panose="02020603050405020304" pitchFamily="18" charset="0"/>
                <a:cs typeface="Times New Roman" panose="02020603050405020304" pitchFamily="18" charset="0"/>
              </a:rPr>
              <a:t>— практикумы по проектированию вычислительной техники различного назначения.</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l="26069" t="3259" r="25053" b="5501"/>
          <a:stretch>
            <a:fillRect/>
          </a:stretch>
        </p:blipFill>
        <p:spPr>
          <a:xfrm>
            <a:off x="5076056" y="4466925"/>
            <a:ext cx="1122828" cy="209594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778" y="2165832"/>
            <a:ext cx="3070277" cy="212726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rcRect r="1881"/>
          <a:stretch>
            <a:fillRect/>
          </a:stretch>
        </p:blipFill>
        <p:spPr>
          <a:xfrm>
            <a:off x="223247" y="2098016"/>
            <a:ext cx="3204831" cy="2123072"/>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0597" y="2098016"/>
            <a:ext cx="2462893" cy="2049479"/>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rcRect l="7051" t="24677" r="8341" b="4816"/>
          <a:stretch>
            <a:fillRect/>
          </a:stretch>
        </p:blipFill>
        <p:spPr>
          <a:xfrm>
            <a:off x="6309748" y="4444358"/>
            <a:ext cx="2727610" cy="2273008"/>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rcRect l="23416" t="3345" r="23063" b="6338"/>
          <a:stretch>
            <a:fillRect/>
          </a:stretch>
        </p:blipFill>
        <p:spPr>
          <a:xfrm>
            <a:off x="72008" y="4518047"/>
            <a:ext cx="1259632" cy="2125630"/>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rcRect l="24729" t="3533" r="25814" b="4618"/>
          <a:stretch>
            <a:fillRect/>
          </a:stretch>
        </p:blipFill>
        <p:spPr>
          <a:xfrm>
            <a:off x="1360673" y="4518047"/>
            <a:ext cx="1128586" cy="2095945"/>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rcRect l="26460" t="3780" r="28181" b="5501"/>
          <a:stretch>
            <a:fillRect/>
          </a:stretch>
        </p:blipFill>
        <p:spPr>
          <a:xfrm>
            <a:off x="2627784" y="4486990"/>
            <a:ext cx="1047972" cy="2095944"/>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val="0"/>
              </a:ext>
            </a:extLst>
          </a:blip>
          <a:srcRect l="24176" t="3454" r="24017" b="6748"/>
          <a:stretch>
            <a:fillRect/>
          </a:stretch>
        </p:blipFill>
        <p:spPr>
          <a:xfrm>
            <a:off x="3779912" y="4466925"/>
            <a:ext cx="1232351" cy="2136075"/>
          </a:xfrm>
          <a:prstGeom prst="rect">
            <a:avLst/>
          </a:prstGeom>
        </p:spPr>
      </p:pic>
    </p:spTree>
    <p:extLst>
      <p:ext uri="{BB962C8B-B14F-4D97-AF65-F5344CB8AC3E}">
        <p14:creationId xmlns:p14="http://schemas.microsoft.com/office/powerpoint/2010/main" val="234695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8" y="0"/>
            <a:ext cx="4931158"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11. Лаборатория интернета вещей с </a:t>
            </a:r>
            <a:r>
              <a:rPr lang="en-US" b="1" kern="0" dirty="0">
                <a:solidFill>
                  <a:srgbClr val="000000"/>
                </a:solidFill>
                <a:latin typeface="Times New Roman" panose="02020603050405020304" pitchFamily="18" charset="0"/>
                <a:cs typeface="Times New Roman" panose="02020603050405020304" pitchFamily="18" charset="0"/>
              </a:rPr>
              <a:t>Samsung</a:t>
            </a:r>
            <a:r>
              <a:rPr lang="ru-RU" b="1" kern="0" dirty="0">
                <a:solidFill>
                  <a:srgbClr val="000000"/>
                </a:solidFill>
                <a:latin typeface="Times New Roman" panose="02020603050405020304" pitchFamily="18" charset="0"/>
                <a:cs typeface="Times New Roman" panose="02020603050405020304" pitchFamily="18" charset="0"/>
              </a:rPr>
              <a:t>.</a:t>
            </a:r>
          </a:p>
        </p:txBody>
      </p:sp>
      <p:pic>
        <p:nvPicPr>
          <p:cNvPr id="5" name="Рисунок 4" descr="samsung_artik710_kit.jpg"/>
          <p:cNvPicPr>
            <a:picLocks noChangeAspect="1"/>
          </p:cNvPicPr>
          <p:nvPr/>
        </p:nvPicPr>
        <p:blipFill>
          <a:blip r:embed="rId2" cstate="print"/>
          <a:stretch>
            <a:fillRect/>
          </a:stretch>
        </p:blipFill>
        <p:spPr>
          <a:xfrm>
            <a:off x="5940152" y="4830528"/>
            <a:ext cx="3201342" cy="2031939"/>
          </a:xfrm>
          <a:prstGeom prst="rect">
            <a:avLst/>
          </a:prstGeom>
        </p:spPr>
      </p:pic>
      <p:pic>
        <p:nvPicPr>
          <p:cNvPr id="6" name="Picture 3" descr="C:\Users\zuev\Desktop\ИНСТИТУТ ИТ 16.11.18\ОТРАБОТАНО\Отчет института ИТ 27.12.17\старое\материалы\фотки\IMG_20171221_221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4944"/>
            <a:ext cx="5390163" cy="30319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zuev\Desktop\Отчет института ИТ\материалы\фотки\IMG_20171221_2315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95" b="4049"/>
          <a:stretch/>
        </p:blipFill>
        <p:spPr bwMode="auto">
          <a:xfrm>
            <a:off x="5941930" y="1254655"/>
            <a:ext cx="3194339" cy="1681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zuev\Desktop\ИНСТИТУТ ИТ 18.02.18\ИСХОДЯЩАЯ ИНФОРМАЦИЯ\новости на сайт\новость о быстром прототипировани\IMG_20180216_15554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637"/>
          <a:stretch/>
        </p:blipFill>
        <p:spPr bwMode="auto">
          <a:xfrm>
            <a:off x="0" y="4412770"/>
            <a:ext cx="5390163" cy="2466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zuev\Desktop\Отчет института ИТ\материалы\фотки\IMG_20171221_23185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95" b="4049"/>
          <a:stretch/>
        </p:blipFill>
        <p:spPr bwMode="auto">
          <a:xfrm>
            <a:off x="5940152" y="3047744"/>
            <a:ext cx="3194991" cy="16813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470" y="618613"/>
            <a:ext cx="9144000" cy="646331"/>
          </a:xfrm>
          <a:prstGeom prst="rect">
            <a:avLst/>
          </a:prstGeom>
          <a:noFill/>
        </p:spPr>
        <p:txBody>
          <a:bodyPr wrap="square" rtlCol="0">
            <a:spAutoFit/>
          </a:bodyPr>
          <a:lstStyle/>
          <a:p>
            <a:pPr algn="just"/>
            <a:r>
              <a:rPr lang="ru-RU" dirty="0">
                <a:solidFill>
                  <a:srgbClr val="000000"/>
                </a:solidFill>
                <a:latin typeface="Times New Roman" panose="02020603050405020304" pitchFamily="18" charset="0"/>
                <a:cs typeface="Times New Roman" panose="02020603050405020304" pitchFamily="18" charset="0"/>
              </a:rPr>
              <a:t>обучение технологиям, методикам и методам программирования и применения программно-аппаратных компонентов для устройств интернета вещей</a:t>
            </a:r>
          </a:p>
        </p:txBody>
      </p:sp>
    </p:spTree>
    <p:extLst>
      <p:ext uri="{BB962C8B-B14F-4D97-AF65-F5344CB8AC3E}">
        <p14:creationId xmlns:p14="http://schemas.microsoft.com/office/powerpoint/2010/main" val="11927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472" y="6867"/>
            <a:ext cx="8943475"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12. Лаборатория аналитики, моделирования, проектирования и </a:t>
            </a:r>
            <a:r>
              <a:rPr lang="ru-RU" b="1" kern="0" dirty="0" err="1">
                <a:solidFill>
                  <a:srgbClr val="000000"/>
                </a:solidFill>
                <a:latin typeface="Times New Roman" panose="02020603050405020304" pitchFamily="18" charset="0"/>
                <a:cs typeface="Times New Roman" panose="02020603050405020304" pitchFamily="18" charset="0"/>
              </a:rPr>
              <a:t>прототипирования</a:t>
            </a:r>
            <a:r>
              <a:rPr lang="ru-RU" b="1" kern="0" dirty="0">
                <a:solidFill>
                  <a:srgbClr val="000000"/>
                </a:solidFill>
                <a:latin typeface="Times New Roman" panose="02020603050405020304" pitchFamily="18" charset="0"/>
                <a:cs typeface="Times New Roman" panose="02020603050405020304" pitchFamily="18" charset="0"/>
              </a:rPr>
              <a:t>.</a:t>
            </a:r>
          </a:p>
        </p:txBody>
      </p:sp>
      <p:pic>
        <p:nvPicPr>
          <p:cNvPr id="5" name="Picture 3" descr="C:\Users\zuev\Desktop\Обработанные фото\IMG_2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79"/>
          <a:stretch/>
        </p:blipFill>
        <p:spPr bwMode="auto">
          <a:xfrm>
            <a:off x="6043404" y="692696"/>
            <a:ext cx="3081115" cy="18577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zuev\Desktop\Обработанные фото\IMG_19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227"/>
          <a:stretch/>
        </p:blipFill>
        <p:spPr bwMode="auto">
          <a:xfrm>
            <a:off x="2877716" y="692696"/>
            <a:ext cx="3103381" cy="1857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zuev\Desktop\Обработанные фото\IMG_2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72" y="692696"/>
            <a:ext cx="2785981" cy="18577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рабочий стол 01.02.20\ИНСТИТУТ ИТ 01.02.20\ИСХОДЯЩАЯ ИНФОРМАЦИЯ\ректорат\КУДЖ\цифровая экономика на ИТ\фотки а-421\DSC006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9727" y="2924943"/>
            <a:ext cx="4552529" cy="3035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F:\рабочий стол 01.02.20\ИНСТИТУТ ИТ 01.02.20\ИСХОДЯЩАЯ ИНФОРМАЦИЯ\ректорат\КУДЖ\цифровая экономика на ИТ\фотки а-421\DSC006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72" y="2924944"/>
            <a:ext cx="4552528" cy="303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5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6"/>
          <p:cNvSpPr txBox="1">
            <a:spLocks/>
          </p:cNvSpPr>
          <p:nvPr/>
        </p:nvSpPr>
        <p:spPr>
          <a:xfrm>
            <a:off x="7703" y="15900"/>
            <a:ext cx="9136298" cy="369332"/>
          </a:xfrm>
          <a:prstGeom prst="rect">
            <a:avLst/>
          </a:prstGeom>
        </p:spPr>
        <p:txBody>
          <a:bodyPr wrap="square">
            <a:spAutoFit/>
          </a:bodyPr>
          <a:lst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Aft>
                <a:spcPts val="0"/>
              </a:spcAft>
            </a:pPr>
            <a:r>
              <a:rPr lang="ru-RU" sz="1800" b="1" kern="0" dirty="0">
                <a:solidFill>
                  <a:srgbClr val="000000"/>
                </a:solidFill>
                <a:latin typeface="Times New Roman" panose="02020603050405020304" pitchFamily="18" charset="0"/>
                <a:ea typeface="+mn-ea"/>
                <a:cs typeface="Times New Roman" panose="02020603050405020304" pitchFamily="18" charset="0"/>
              </a:rPr>
              <a:t>13. Лаборатория технологий трекинга и захвата движения</a:t>
            </a: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val="0"/>
              </a:ext>
            </a:extLst>
          </a:blip>
          <a:srcRect l="8683"/>
          <a:stretch/>
        </p:blipFill>
        <p:spPr>
          <a:xfrm>
            <a:off x="-1" y="4046976"/>
            <a:ext cx="3851921" cy="2811024"/>
          </a:xfrm>
          <a:prstGeom prst="rect">
            <a:avLst/>
          </a:prstGeom>
        </p:spPr>
      </p:pic>
      <p:sp>
        <p:nvSpPr>
          <p:cNvPr id="6" name="Прямоугольник 5"/>
          <p:cNvSpPr/>
          <p:nvPr/>
        </p:nvSpPr>
        <p:spPr>
          <a:xfrm>
            <a:off x="-1" y="620688"/>
            <a:ext cx="9130453" cy="923330"/>
          </a:xfrm>
          <a:prstGeom prst="rect">
            <a:avLst/>
          </a:prstGeom>
        </p:spPr>
        <p:txBody>
          <a:bodyPr wrap="square">
            <a:spAutoFit/>
          </a:bodyPr>
          <a:lstStyle/>
          <a:p>
            <a:pPr algn="just"/>
            <a:r>
              <a:rPr lang="ru-RU" dirty="0">
                <a:solidFill>
                  <a:srgbClr val="000000"/>
                </a:solidFill>
                <a:latin typeface="Times New Roman" panose="02020603050405020304" pitchFamily="18" charset="0"/>
                <a:cs typeface="Times New Roman" panose="02020603050405020304" pitchFamily="18" charset="0"/>
              </a:rPr>
              <a:t>Система захвата движения с высокой точностью позиционирования выполняет запись перемещений и движений актеров и объектов с последующим их воссозданием в цифровых моделях персонажей и объектов анимации в реальном времени. </a:t>
            </a:r>
          </a:p>
        </p:txBody>
      </p:sp>
      <p:sp>
        <p:nvSpPr>
          <p:cNvPr id="7" name="Прямоугольник 6"/>
          <p:cNvSpPr/>
          <p:nvPr/>
        </p:nvSpPr>
        <p:spPr>
          <a:xfrm>
            <a:off x="13549" y="2636912"/>
            <a:ext cx="9116903" cy="923330"/>
          </a:xfrm>
          <a:prstGeom prst="rect">
            <a:avLst/>
          </a:prstGeom>
        </p:spPr>
        <p:txBody>
          <a:bodyPr wrap="square" lIns="36000" rIns="36000">
            <a:spAutoFit/>
          </a:bodyPr>
          <a:lstStyle/>
          <a:p>
            <a:pPr algn="just"/>
            <a:r>
              <a:rPr lang="ru-RU" dirty="0">
                <a:solidFill>
                  <a:srgbClr val="000000"/>
                </a:solidFill>
                <a:latin typeface="Times New Roman" panose="02020603050405020304" pitchFamily="18" charset="0"/>
                <a:cs typeface="Times New Roman" panose="02020603050405020304" pitchFamily="18" charset="0"/>
              </a:rPr>
              <a:t>Оснащение — профессиональное оборудование технологических лидеров отрасли, компаний </a:t>
            </a:r>
            <a:r>
              <a:rPr lang="ru-RU" dirty="0" err="1">
                <a:solidFill>
                  <a:srgbClr val="000000"/>
                </a:solidFill>
                <a:latin typeface="Times New Roman" panose="02020603050405020304" pitchFamily="18" charset="0"/>
                <a:cs typeface="Times New Roman" panose="02020603050405020304" pitchFamily="18" charset="0"/>
              </a:rPr>
              <a:t>Vicon</a:t>
            </a:r>
            <a:r>
              <a:rPr lang="ru-RU" dirty="0">
                <a:solidFill>
                  <a:srgbClr val="000000"/>
                </a:solidFill>
                <a:latin typeface="Times New Roman" panose="02020603050405020304" pitchFamily="18" charset="0"/>
                <a:cs typeface="Times New Roman" panose="02020603050405020304" pitchFamily="18" charset="0"/>
              </a:rPr>
              <a:t> и </a:t>
            </a:r>
            <a:r>
              <a:rPr lang="en-US" dirty="0">
                <a:solidFill>
                  <a:srgbClr val="000000"/>
                </a:solidFill>
                <a:latin typeface="Times New Roman" panose="02020603050405020304" pitchFamily="18" charset="0"/>
                <a:cs typeface="Times New Roman" panose="02020603050405020304" pitchFamily="18" charset="0"/>
              </a:rPr>
              <a:t>FaceWare Studio</a:t>
            </a:r>
            <a:r>
              <a:rPr lang="ru-RU" dirty="0">
                <a:solidFill>
                  <a:srgbClr val="000000"/>
                </a:solidFill>
                <a:latin typeface="Times New Roman" panose="02020603050405020304" pitchFamily="18" charset="0"/>
                <a:cs typeface="Times New Roman" panose="02020603050405020304" pitchFamily="18" charset="0"/>
              </a:rPr>
              <a:t>, применяемое для производства лучших современных фильмов и высокобюджетных игр AAA-класса.</a:t>
            </a:r>
          </a:p>
        </p:txBody>
      </p:sp>
      <p:sp>
        <p:nvSpPr>
          <p:cNvPr id="8" name="Прямоугольник 7">
            <a:extLst>
              <a:ext uri="{FF2B5EF4-FFF2-40B4-BE49-F238E27FC236}">
                <a16:creationId xmlns:a16="http://schemas.microsoft.com/office/drawing/2014/main" id="{4E3ADB6A-9EDD-4177-8482-053233C6038B}"/>
              </a:ext>
            </a:extLst>
          </p:cNvPr>
          <p:cNvSpPr/>
          <p:nvPr/>
        </p:nvSpPr>
        <p:spPr>
          <a:xfrm>
            <a:off x="-1" y="1807949"/>
            <a:ext cx="9130452" cy="646331"/>
          </a:xfrm>
          <a:prstGeom prst="rect">
            <a:avLst/>
          </a:prstGeom>
        </p:spPr>
        <p:txBody>
          <a:bodyPr wrap="square">
            <a:spAutoFit/>
          </a:bodyPr>
          <a:lstStyle/>
          <a:p>
            <a:pPr algn="just"/>
            <a:r>
              <a:rPr lang="ru-RU" dirty="0">
                <a:solidFill>
                  <a:srgbClr val="000000"/>
                </a:solidFill>
                <a:latin typeface="Times New Roman" panose="02020603050405020304" pitchFamily="18" charset="0"/>
                <a:cs typeface="Times New Roman" panose="02020603050405020304" pitchFamily="18" charset="0"/>
              </a:rPr>
              <a:t>Система захвата мимики в режиме реального времени транслирует анимацию лица актера, мимические сокращения мышц и эмоции на трехмерные модели игровых персонажей.</a:t>
            </a:r>
          </a:p>
        </p:txBody>
      </p:sp>
      <p:pic>
        <p:nvPicPr>
          <p:cNvPr id="9" name="Рисунок 8">
            <a:extLst>
              <a:ext uri="{FF2B5EF4-FFF2-40B4-BE49-F238E27FC236}">
                <a16:creationId xmlns:a16="http://schemas.microsoft.com/office/drawing/2014/main" id="{3193E289-31CC-4BFA-A562-F2CDF10F59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2249" y="4005063"/>
            <a:ext cx="3819111" cy="2864333"/>
          </a:xfrm>
          <a:prstGeom prst="rect">
            <a:avLst/>
          </a:prstGeom>
        </p:spPr>
      </p:pic>
      <p:pic>
        <p:nvPicPr>
          <p:cNvPr id="10" name="Рисунок 9">
            <a:extLst>
              <a:ext uri="{FF2B5EF4-FFF2-40B4-BE49-F238E27FC236}">
                <a16:creationId xmlns:a16="http://schemas.microsoft.com/office/drawing/2014/main" id="{51707D63-A131-42B8-8F57-4400137B1C5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197" t="19622" r="1812" b="26139"/>
          <a:stretch/>
        </p:blipFill>
        <p:spPr>
          <a:xfrm rot="19406083">
            <a:off x="3632572" y="4436798"/>
            <a:ext cx="1782030" cy="747419"/>
          </a:xfrm>
          <a:prstGeom prst="rect">
            <a:avLst/>
          </a:prstGeom>
        </p:spPr>
      </p:pic>
      <p:pic>
        <p:nvPicPr>
          <p:cNvPr id="11" name="Рисунок 10">
            <a:extLst>
              <a:ext uri="{FF2B5EF4-FFF2-40B4-BE49-F238E27FC236}">
                <a16:creationId xmlns:a16="http://schemas.microsoft.com/office/drawing/2014/main" id="{75D486C7-B17A-48E5-915A-37EAA4586E6D}"/>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19823" b="19653"/>
          <a:stretch/>
        </p:blipFill>
        <p:spPr>
          <a:xfrm>
            <a:off x="3851920" y="5877272"/>
            <a:ext cx="1476150" cy="893427"/>
          </a:xfrm>
          <a:prstGeom prst="rect">
            <a:avLst/>
          </a:prstGeom>
        </p:spPr>
      </p:pic>
    </p:spTree>
    <p:extLst>
      <p:ext uri="{BB962C8B-B14F-4D97-AF65-F5344CB8AC3E}">
        <p14:creationId xmlns:p14="http://schemas.microsoft.com/office/powerpoint/2010/main" val="394789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6"/>
          <p:cNvSpPr txBox="1">
            <a:spLocks/>
          </p:cNvSpPr>
          <p:nvPr/>
        </p:nvSpPr>
        <p:spPr>
          <a:xfrm>
            <a:off x="1" y="7682"/>
            <a:ext cx="9144000" cy="369332"/>
          </a:xfrm>
          <a:prstGeom prst="rect">
            <a:avLst/>
          </a:prstGeom>
        </p:spPr>
        <p:txBody>
          <a:bodyPr wrap="square">
            <a:spAutoFit/>
          </a:bodyPr>
          <a:lst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Aft>
                <a:spcPts val="0"/>
              </a:spcAft>
            </a:pPr>
            <a:r>
              <a:rPr lang="ru-RU" sz="1800" b="1" kern="0" dirty="0">
                <a:solidFill>
                  <a:srgbClr val="000000"/>
                </a:solidFill>
                <a:latin typeface="Times New Roman" panose="02020603050405020304" pitchFamily="18" charset="0"/>
                <a:ea typeface="+mn-ea"/>
                <a:cs typeface="Times New Roman" panose="02020603050405020304" pitchFamily="18" charset="0"/>
              </a:rPr>
              <a:t>14. Лаборатория технологий мультимедиа.</a:t>
            </a:r>
          </a:p>
        </p:txBody>
      </p:sp>
      <p:sp>
        <p:nvSpPr>
          <p:cNvPr id="5" name="Прямоугольник 4"/>
          <p:cNvSpPr/>
          <p:nvPr/>
        </p:nvSpPr>
        <p:spPr>
          <a:xfrm>
            <a:off x="-1" y="377014"/>
            <a:ext cx="9144002" cy="923330"/>
          </a:xfrm>
          <a:prstGeom prst="rect">
            <a:avLst/>
          </a:prstGeom>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Обеспечивает доступ студентов к широкой номенклатуре современных и передовых ИТ решений с целью наиболее полного профессионального развития и вовлечения в проектную и научно-исследовательскую деятельность.</a:t>
            </a:r>
          </a:p>
        </p:txBody>
      </p:sp>
      <p:sp>
        <p:nvSpPr>
          <p:cNvPr id="6" name="Прямоугольник 5"/>
          <p:cNvSpPr/>
          <p:nvPr/>
        </p:nvSpPr>
        <p:spPr>
          <a:xfrm>
            <a:off x="80153" y="1418275"/>
            <a:ext cx="7898004" cy="2862322"/>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Примеры доступных в лаборатории устройств</a:t>
            </a:r>
            <a:r>
              <a:rPr lang="en-US" dirty="0">
                <a:solidFill>
                  <a:srgbClr val="000000"/>
                </a:solidFill>
                <a:latin typeface="Times New Roman" panose="02020603050405020304" pitchFamily="18" charset="0"/>
                <a:cs typeface="Times New Roman" panose="02020603050405020304" pitchFamily="18" charset="0"/>
              </a:rPr>
              <a:t>:</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смешанной реальности </a:t>
            </a:r>
            <a:r>
              <a:rPr lang="ru-RU" dirty="0" err="1">
                <a:solidFill>
                  <a:srgbClr val="000000"/>
                </a:solidFill>
                <a:latin typeface="Times New Roman" panose="02020603050405020304" pitchFamily="18" charset="0"/>
                <a:cs typeface="Times New Roman" panose="02020603050405020304" pitchFamily="18" charset="0"/>
              </a:rPr>
              <a:t>Microsoft</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HoloLens</a:t>
            </a:r>
            <a:r>
              <a:rPr lang="ru-RU" dirty="0">
                <a:solidFill>
                  <a:srgbClr val="000000"/>
                </a:solidFill>
                <a:latin typeface="Times New Roman" panose="02020603050405020304" pitchFamily="18" charset="0"/>
                <a:cs typeface="Times New Roman" panose="02020603050405020304" pitchFamily="18" charset="0"/>
              </a:rPr>
              <a:t> (10 штук);</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дополненной реальности </a:t>
            </a:r>
            <a:r>
              <a:rPr lang="ru-RU" dirty="0" err="1">
                <a:solidFill>
                  <a:srgbClr val="000000"/>
                </a:solidFill>
                <a:latin typeface="Times New Roman" panose="02020603050405020304" pitchFamily="18" charset="0"/>
                <a:cs typeface="Times New Roman" panose="02020603050405020304" pitchFamily="18" charset="0"/>
              </a:rPr>
              <a:t>Epson</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Moverio</a:t>
            </a:r>
            <a:r>
              <a:rPr lang="ru-RU" dirty="0">
                <a:solidFill>
                  <a:srgbClr val="000000"/>
                </a:solidFill>
                <a:latin typeface="Times New Roman" panose="02020603050405020304" pitchFamily="18" charset="0"/>
                <a:cs typeface="Times New Roman" panose="02020603050405020304" pitchFamily="18" charset="0"/>
              </a:rPr>
              <a:t> BT-300 (10 штук);</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нейроинтерфейс</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Emotiv</a:t>
            </a:r>
            <a:r>
              <a:rPr lang="ru-RU" dirty="0">
                <a:solidFill>
                  <a:srgbClr val="000000"/>
                </a:solidFill>
                <a:latin typeface="Times New Roman" panose="02020603050405020304" pitchFamily="18" charset="0"/>
                <a:cs typeface="Times New Roman" panose="02020603050405020304" pitchFamily="18" charset="0"/>
              </a:rPr>
              <a:t> EPOC (14 каналов – 2 штуки, 32 канала – 1 штука);</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виртуальной реальности HTC VIVE (10 штук);</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виртуальной реальности </a:t>
            </a:r>
            <a:r>
              <a:rPr lang="ru-RU" dirty="0" err="1">
                <a:solidFill>
                  <a:srgbClr val="000000"/>
                </a:solidFill>
                <a:latin typeface="Times New Roman" panose="02020603050405020304" pitchFamily="18" charset="0"/>
                <a:cs typeface="Times New Roman" panose="02020603050405020304" pitchFamily="18" charset="0"/>
              </a:rPr>
              <a:t>OculusRift</a:t>
            </a:r>
            <a:r>
              <a:rPr lang="ru-RU" dirty="0">
                <a:solidFill>
                  <a:srgbClr val="000000"/>
                </a:solidFill>
                <a:latin typeface="Times New Roman" panose="02020603050405020304" pitchFamily="18" charset="0"/>
                <a:cs typeface="Times New Roman" panose="02020603050405020304" pitchFamily="18" charset="0"/>
              </a:rPr>
              <a:t> (10 штук);</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виртуальной реальности HTC VIVE PRO (3 штуки);</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виртуальной реальности </a:t>
            </a:r>
            <a:r>
              <a:rPr lang="ru-RU" dirty="0" err="1">
                <a:solidFill>
                  <a:srgbClr val="000000"/>
                </a:solidFill>
                <a:latin typeface="Times New Roman" panose="02020603050405020304" pitchFamily="18" charset="0"/>
                <a:cs typeface="Times New Roman" panose="02020603050405020304" pitchFamily="18" charset="0"/>
              </a:rPr>
              <a:t>Odin</a:t>
            </a:r>
            <a:r>
              <a:rPr lang="ru-RU" dirty="0">
                <a:solidFill>
                  <a:srgbClr val="000000"/>
                </a:solidFill>
                <a:latin typeface="Times New Roman" panose="02020603050405020304" pitchFamily="18" charset="0"/>
                <a:cs typeface="Times New Roman" panose="02020603050405020304" pitchFamily="18" charset="0"/>
              </a:rPr>
              <a:t> (3 штуки);</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панорамная камера </a:t>
            </a:r>
            <a:r>
              <a:rPr lang="ru-RU" dirty="0" err="1">
                <a:solidFill>
                  <a:srgbClr val="000000"/>
                </a:solidFill>
                <a:latin typeface="Times New Roman" panose="02020603050405020304" pitchFamily="18" charset="0"/>
                <a:cs typeface="Times New Roman" panose="02020603050405020304" pitchFamily="18" charset="0"/>
              </a:rPr>
              <a:t>Insta</a:t>
            </a:r>
            <a:r>
              <a:rPr lang="ru-RU" dirty="0">
                <a:solidFill>
                  <a:srgbClr val="000000"/>
                </a:solidFill>
                <a:latin typeface="Times New Roman" panose="02020603050405020304" pitchFamily="18" charset="0"/>
                <a:cs typeface="Times New Roman" panose="02020603050405020304" pitchFamily="18" charset="0"/>
              </a:rPr>
              <a:t> 360 </a:t>
            </a:r>
            <a:r>
              <a:rPr lang="ru-RU" dirty="0" err="1">
                <a:solidFill>
                  <a:srgbClr val="000000"/>
                </a:solidFill>
                <a:latin typeface="Times New Roman" panose="02020603050405020304" pitchFamily="18" charset="0"/>
                <a:cs typeface="Times New Roman" panose="02020603050405020304" pitchFamily="18" charset="0"/>
              </a:rPr>
              <a:t>Pro</a:t>
            </a:r>
            <a:r>
              <a:rPr lang="ru-RU" dirty="0">
                <a:solidFill>
                  <a:srgbClr val="000000"/>
                </a:solidFill>
                <a:latin typeface="Times New Roman" panose="02020603050405020304" pitchFamily="18" charset="0"/>
                <a:cs typeface="Times New Roman" panose="02020603050405020304" pitchFamily="18" charset="0"/>
              </a:rPr>
              <a:t> (фото и видео с обзором 360 градусов);</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тренажер виртуальной реальности </a:t>
            </a:r>
            <a:r>
              <a:rPr lang="ru-RU" dirty="0" err="1">
                <a:solidFill>
                  <a:srgbClr val="000000"/>
                </a:solidFill>
                <a:latin typeface="Times New Roman" panose="02020603050405020304" pitchFamily="18" charset="0"/>
                <a:cs typeface="Times New Roman" panose="02020603050405020304" pitchFamily="18" charset="0"/>
              </a:rPr>
              <a:t>FutuRift</a:t>
            </a:r>
            <a:r>
              <a:rPr lang="ru-RU" dirty="0">
                <a:solidFill>
                  <a:srgbClr val="000000"/>
                </a:solidFill>
                <a:latin typeface="Times New Roman" panose="02020603050405020304" pitchFamily="18" charset="0"/>
                <a:cs typeface="Times New Roman" panose="02020603050405020304" pitchFamily="18" charset="0"/>
              </a:rPr>
              <a:t>.</a:t>
            </a:r>
          </a:p>
        </p:txBody>
      </p:sp>
      <p:pic>
        <p:nvPicPr>
          <p:cNvPr id="7" name="Рисунок 6"/>
          <p:cNvPicPr>
            <a:picLocks noChangeAspect="1"/>
          </p:cNvPicPr>
          <p:nvPr/>
        </p:nvPicPr>
        <p:blipFill rotWithShape="1">
          <a:blip r:embed="rId2" cstate="email">
            <a:extLst>
              <a:ext uri="{28A0092B-C50C-407E-A947-70E740481C1C}">
                <a14:useLocalDpi xmlns:a14="http://schemas.microsoft.com/office/drawing/2010/main" val="0"/>
              </a:ext>
            </a:extLst>
          </a:blip>
          <a:srcRect l="4451" t="4173" r="14616" b="34570"/>
          <a:stretch/>
        </p:blipFill>
        <p:spPr>
          <a:xfrm>
            <a:off x="4283968" y="4280597"/>
            <a:ext cx="1811420" cy="763674"/>
          </a:xfrm>
          <a:prstGeom prst="rect">
            <a:avLst/>
          </a:prstGeom>
        </p:spPr>
      </p:pic>
      <p:pic>
        <p:nvPicPr>
          <p:cNvPr id="8" name="Рисунок 7"/>
          <p:cNvPicPr>
            <a:picLocks noChangeAspect="1"/>
          </p:cNvPicPr>
          <p:nvPr/>
        </p:nvPicPr>
        <p:blipFill rotWithShape="1">
          <a:blip r:embed="rId3" cstate="email">
            <a:extLst>
              <a:ext uri="{28A0092B-C50C-407E-A947-70E740481C1C}">
                <a14:useLocalDpi xmlns:a14="http://schemas.microsoft.com/office/drawing/2010/main" val="0"/>
              </a:ext>
            </a:extLst>
          </a:blip>
          <a:srcRect l="1076" t="40879" r="711" b="2564"/>
          <a:stretch/>
        </p:blipFill>
        <p:spPr>
          <a:xfrm>
            <a:off x="6954014" y="5727115"/>
            <a:ext cx="2174851" cy="852277"/>
          </a:xfrm>
          <a:prstGeom prst="rect">
            <a:avLst/>
          </a:prstGeom>
        </p:spPr>
      </p:pic>
      <p:pic>
        <p:nvPicPr>
          <p:cNvPr id="9" name="Рисунок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79912" y="5499642"/>
            <a:ext cx="1872208" cy="1161947"/>
          </a:xfrm>
          <a:prstGeom prst="rect">
            <a:avLst/>
          </a:prstGeom>
        </p:spPr>
      </p:pic>
      <p:pic>
        <p:nvPicPr>
          <p:cNvPr id="10" name="Рисунок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75559" y="5525043"/>
            <a:ext cx="1278455" cy="1358358"/>
          </a:xfrm>
          <a:prstGeom prst="rect">
            <a:avLst/>
          </a:prstGeom>
        </p:spPr>
      </p:pic>
      <p:pic>
        <p:nvPicPr>
          <p:cNvPr id="11" name="Рисунок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63688" y="5391298"/>
            <a:ext cx="1921444" cy="1466702"/>
          </a:xfrm>
          <a:prstGeom prst="rect">
            <a:avLst/>
          </a:prstGeom>
        </p:spPr>
      </p:pic>
      <p:pic>
        <p:nvPicPr>
          <p:cNvPr id="12" name="Рисунок 11"/>
          <p:cNvPicPr>
            <a:picLocks noChangeAspect="1"/>
          </p:cNvPicPr>
          <p:nvPr/>
        </p:nvPicPr>
        <p:blipFill rotWithShape="1">
          <a:blip r:embed="rId7" cstate="email">
            <a:extLst>
              <a:ext uri="{28A0092B-C50C-407E-A947-70E740481C1C}">
                <a14:useLocalDpi xmlns:a14="http://schemas.microsoft.com/office/drawing/2010/main" val="0"/>
              </a:ext>
            </a:extLst>
          </a:blip>
          <a:srcRect l="13022" t="-183" r="17006" b="5905"/>
          <a:stretch/>
        </p:blipFill>
        <p:spPr>
          <a:xfrm>
            <a:off x="6444208" y="4132541"/>
            <a:ext cx="2011045" cy="1219300"/>
          </a:xfrm>
          <a:prstGeom prst="rect">
            <a:avLst/>
          </a:prstGeom>
        </p:spPr>
      </p:pic>
      <p:pic>
        <p:nvPicPr>
          <p:cNvPr id="13" name="Рисунок 12"/>
          <p:cNvPicPr>
            <a:picLocks noChangeAspect="1"/>
          </p:cNvPicPr>
          <p:nvPr/>
        </p:nvPicPr>
        <p:blipFill rotWithShape="1">
          <a:blip r:embed="rId8" cstate="email">
            <a:extLst>
              <a:ext uri="{28A0092B-C50C-407E-A947-70E740481C1C}">
                <a14:useLocalDpi xmlns:a14="http://schemas.microsoft.com/office/drawing/2010/main" val="0"/>
              </a:ext>
            </a:extLst>
          </a:blip>
          <a:srcRect l="15616" t="24176" r="12003" b="23663"/>
          <a:stretch/>
        </p:blipFill>
        <p:spPr>
          <a:xfrm>
            <a:off x="83737" y="4280597"/>
            <a:ext cx="1463928" cy="1054977"/>
          </a:xfrm>
          <a:prstGeom prst="rect">
            <a:avLst/>
          </a:prstGeom>
        </p:spPr>
      </p:pic>
      <p:pic>
        <p:nvPicPr>
          <p:cNvPr id="14" name="Рисунок 13"/>
          <p:cNvPicPr>
            <a:picLocks noChangeAspect="1"/>
          </p:cNvPicPr>
          <p:nvPr/>
        </p:nvPicPr>
        <p:blipFill rotWithShape="1">
          <a:blip r:embed="rId9" cstate="email">
            <a:extLst>
              <a:ext uri="{28A0092B-C50C-407E-A947-70E740481C1C}">
                <a14:useLocalDpi xmlns:a14="http://schemas.microsoft.com/office/drawing/2010/main" val="0"/>
              </a:ext>
            </a:extLst>
          </a:blip>
          <a:srcRect l="17114" t="10696" r="17928" b="13992"/>
          <a:stretch/>
        </p:blipFill>
        <p:spPr>
          <a:xfrm>
            <a:off x="1" y="5550445"/>
            <a:ext cx="1691681" cy="1307555"/>
          </a:xfrm>
          <a:prstGeom prst="rect">
            <a:avLst/>
          </a:prstGeom>
        </p:spPr>
      </p:pic>
      <p:pic>
        <p:nvPicPr>
          <p:cNvPr id="15" name="Рисунок 14"/>
          <p:cNvPicPr>
            <a:picLocks noChangeAspect="1"/>
          </p:cNvPicPr>
          <p:nvPr/>
        </p:nvPicPr>
        <p:blipFill rotWithShape="1">
          <a:blip r:embed="rId10" cstate="email">
            <a:extLst>
              <a:ext uri="{28A0092B-C50C-407E-A947-70E740481C1C}">
                <a14:useLocalDpi xmlns:a14="http://schemas.microsoft.com/office/drawing/2010/main" val="0"/>
              </a:ext>
            </a:extLst>
          </a:blip>
          <a:srcRect l="18671" t="19622" r="17936" b="19536"/>
          <a:stretch/>
        </p:blipFill>
        <p:spPr>
          <a:xfrm>
            <a:off x="1941536" y="4292408"/>
            <a:ext cx="2065288" cy="1115443"/>
          </a:xfrm>
          <a:prstGeom prst="rect">
            <a:avLst/>
          </a:prstGeom>
        </p:spPr>
      </p:pic>
    </p:spTree>
    <p:extLst>
      <p:ext uri="{BB962C8B-B14F-4D97-AF65-F5344CB8AC3E}">
        <p14:creationId xmlns:p14="http://schemas.microsoft.com/office/powerpoint/2010/main" val="120625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6"/>
          <p:cNvSpPr txBox="1">
            <a:spLocks/>
          </p:cNvSpPr>
          <p:nvPr/>
        </p:nvSpPr>
        <p:spPr>
          <a:xfrm>
            <a:off x="4777" y="13490"/>
            <a:ext cx="9157936" cy="369332"/>
          </a:xfrm>
          <a:prstGeom prst="rect">
            <a:avLst/>
          </a:prstGeom>
        </p:spPr>
        <p:txBody>
          <a:bodyPr wrap="square">
            <a:spAutoFit/>
          </a:bodyPr>
          <a:lst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Aft>
                <a:spcPts val="0"/>
              </a:spcAft>
            </a:pPr>
            <a:r>
              <a:rPr lang="ru-RU" sz="1800" b="1" kern="0" dirty="0">
                <a:solidFill>
                  <a:srgbClr val="000000"/>
                </a:solidFill>
                <a:latin typeface="Times New Roman" panose="02020603050405020304" pitchFamily="18" charset="0"/>
                <a:ea typeface="+mn-ea"/>
                <a:cs typeface="Times New Roman" panose="02020603050405020304" pitchFamily="18" charset="0"/>
              </a:rPr>
              <a:t>15. Лаборатория </a:t>
            </a:r>
            <a:r>
              <a:rPr lang="ru-RU" sz="1800" b="1" kern="0" dirty="0" err="1">
                <a:solidFill>
                  <a:srgbClr val="000000"/>
                </a:solidFill>
                <a:latin typeface="Times New Roman" panose="02020603050405020304" pitchFamily="18" charset="0"/>
                <a:ea typeface="+mn-ea"/>
                <a:cs typeface="Times New Roman" panose="02020603050405020304" pitchFamily="18" charset="0"/>
              </a:rPr>
              <a:t>иммерсивных</a:t>
            </a:r>
            <a:r>
              <a:rPr lang="ru-RU" sz="1800" b="1" kern="0" dirty="0">
                <a:solidFill>
                  <a:srgbClr val="000000"/>
                </a:solidFill>
                <a:latin typeface="Times New Roman" panose="02020603050405020304" pitchFamily="18" charset="0"/>
                <a:ea typeface="+mn-ea"/>
                <a:cs typeface="Times New Roman" panose="02020603050405020304" pitchFamily="18" charset="0"/>
              </a:rPr>
              <a:t> технологий.</a:t>
            </a: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val="0"/>
              </a:ext>
            </a:extLst>
          </a:blip>
          <a:srcRect l="18888"/>
          <a:stretch/>
        </p:blipFill>
        <p:spPr>
          <a:xfrm>
            <a:off x="2195736" y="3732859"/>
            <a:ext cx="3388677" cy="3133303"/>
          </a:xfrm>
          <a:prstGeom prst="rect">
            <a:avLst/>
          </a:prstGeom>
        </p:spPr>
      </p:pic>
      <p:pic>
        <p:nvPicPr>
          <p:cNvPr id="6" name="Рисунок 5"/>
          <p:cNvPicPr>
            <a:picLocks noChangeAspect="1"/>
          </p:cNvPicPr>
          <p:nvPr/>
        </p:nvPicPr>
        <p:blipFill rotWithShape="1">
          <a:blip r:embed="rId3" cstate="email">
            <a:extLst>
              <a:ext uri="{28A0092B-C50C-407E-A947-70E740481C1C}">
                <a14:useLocalDpi xmlns:a14="http://schemas.microsoft.com/office/drawing/2010/main" val="0"/>
              </a:ext>
            </a:extLst>
          </a:blip>
          <a:srcRect r="19180"/>
          <a:stretch/>
        </p:blipFill>
        <p:spPr>
          <a:xfrm>
            <a:off x="5767558" y="3732860"/>
            <a:ext cx="3376442" cy="3133302"/>
          </a:xfrm>
          <a:prstGeom prst="rect">
            <a:avLst/>
          </a:prstGeom>
        </p:spPr>
      </p:pic>
      <p:sp>
        <p:nvSpPr>
          <p:cNvPr id="7" name="Прямоугольник 6"/>
          <p:cNvSpPr/>
          <p:nvPr/>
        </p:nvSpPr>
        <p:spPr>
          <a:xfrm>
            <a:off x="-1860" y="381322"/>
            <a:ext cx="7457640" cy="1200329"/>
          </a:xfrm>
          <a:prstGeom prst="rect">
            <a:avLst/>
          </a:prstGeom>
        </p:spPr>
        <p:txBody>
          <a:bodyPr wrap="square">
            <a:spAutoFit/>
          </a:bodyPr>
          <a:lstStyle/>
          <a:p>
            <a:pPr algn="just"/>
            <a:r>
              <a:rPr lang="ru-RU" dirty="0">
                <a:solidFill>
                  <a:srgbClr val="000000"/>
                </a:solidFill>
                <a:latin typeface="Times New Roman" panose="02020603050405020304" pitchFamily="18" charset="0"/>
                <a:cs typeface="Times New Roman" panose="02020603050405020304" pitchFamily="18" charset="0"/>
              </a:rPr>
              <a:t>Реализует возможности погружения операторов в среды расширенной (виртуальной, дополненной и смешанной) реальности с целью обучения индивидуальным и/или групповым действиям в симулируемых окружающих условиях.</a:t>
            </a:r>
          </a:p>
        </p:txBody>
      </p:sp>
      <p:pic>
        <p:nvPicPr>
          <p:cNvPr id="8" name="Рисунок 7"/>
          <p:cNvPicPr>
            <a:picLocks noChangeAspect="1"/>
          </p:cNvPicPr>
          <p:nvPr/>
        </p:nvPicPr>
        <p:blipFill rotWithShape="1">
          <a:blip r:embed="rId4" cstate="email">
            <a:extLst>
              <a:ext uri="{28A0092B-C50C-407E-A947-70E740481C1C}">
                <a14:useLocalDpi xmlns:a14="http://schemas.microsoft.com/office/drawing/2010/main" val="0"/>
              </a:ext>
            </a:extLst>
          </a:blip>
          <a:srcRect l="27779" t="23987" r="28025" b="31192"/>
          <a:stretch/>
        </p:blipFill>
        <p:spPr>
          <a:xfrm>
            <a:off x="7217514" y="1221138"/>
            <a:ext cx="901597" cy="608954"/>
          </a:xfrm>
          <a:prstGeom prst="rect">
            <a:avLst/>
          </a:prstGeom>
        </p:spPr>
      </p:pic>
      <p:pic>
        <p:nvPicPr>
          <p:cNvPr id="9" name="Рисунок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74488" y="1189930"/>
            <a:ext cx="936073" cy="640162"/>
          </a:xfrm>
          <a:prstGeom prst="rect">
            <a:avLst/>
          </a:prstGeom>
        </p:spPr>
      </p:pic>
      <p:pic>
        <p:nvPicPr>
          <p:cNvPr id="10" name="Рисунок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49865" y="-28668"/>
            <a:ext cx="1704386" cy="1325093"/>
          </a:xfrm>
          <a:prstGeom prst="rect">
            <a:avLst/>
          </a:prstGeom>
        </p:spPr>
      </p:pic>
      <p:pic>
        <p:nvPicPr>
          <p:cNvPr id="11" name="Рисунок 10"/>
          <p:cNvPicPr>
            <a:picLocks noChangeAspect="1"/>
          </p:cNvPicPr>
          <p:nvPr/>
        </p:nvPicPr>
        <p:blipFill rotWithShape="1">
          <a:blip r:embed="rId7" cstate="email">
            <a:extLst>
              <a:ext uri="{28A0092B-C50C-407E-A947-70E740481C1C}">
                <a14:useLocalDpi xmlns:a14="http://schemas.microsoft.com/office/drawing/2010/main" val="0"/>
              </a:ext>
            </a:extLst>
          </a:blip>
          <a:srcRect l="4609" t="22314" r="2658" b="21481"/>
          <a:stretch/>
        </p:blipFill>
        <p:spPr>
          <a:xfrm>
            <a:off x="4804533" y="1284120"/>
            <a:ext cx="1296144" cy="428139"/>
          </a:xfrm>
          <a:prstGeom prst="rect">
            <a:avLst/>
          </a:prstGeom>
        </p:spPr>
      </p:pic>
      <p:pic>
        <p:nvPicPr>
          <p:cNvPr id="12" name="Рисунок 11"/>
          <p:cNvPicPr>
            <a:picLocks noChangeAspect="1"/>
          </p:cNvPicPr>
          <p:nvPr/>
        </p:nvPicPr>
        <p:blipFill rotWithShape="1">
          <a:blip r:embed="rId8" cstate="email">
            <a:extLst>
              <a:ext uri="{28A0092B-C50C-407E-A947-70E740481C1C}">
                <a14:useLocalDpi xmlns:a14="http://schemas.microsoft.com/office/drawing/2010/main" val="0"/>
              </a:ext>
            </a:extLst>
          </a:blip>
          <a:srcRect l="16895" t="22384" r="17665" b="25103"/>
          <a:stretch/>
        </p:blipFill>
        <p:spPr>
          <a:xfrm>
            <a:off x="3640608" y="1319562"/>
            <a:ext cx="1080120" cy="380899"/>
          </a:xfrm>
          <a:prstGeom prst="rect">
            <a:avLst/>
          </a:prstGeom>
        </p:spPr>
      </p:pic>
      <p:sp>
        <p:nvSpPr>
          <p:cNvPr id="13" name="Прямоугольник 12"/>
          <p:cNvSpPr/>
          <p:nvPr/>
        </p:nvSpPr>
        <p:spPr>
          <a:xfrm>
            <a:off x="-17673" y="1701534"/>
            <a:ext cx="9113683" cy="2031325"/>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В лаборатории будет доступно следующее оборудование:</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устройства виртуальной реальности HTC </a:t>
            </a:r>
            <a:r>
              <a:rPr lang="ru-RU" dirty="0" err="1">
                <a:solidFill>
                  <a:srgbClr val="000000"/>
                </a:solidFill>
                <a:latin typeface="Times New Roman" panose="02020603050405020304" pitchFamily="18" charset="0"/>
                <a:cs typeface="Times New Roman" panose="02020603050405020304" pitchFamily="18" charset="0"/>
              </a:rPr>
              <a:t>Vive</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Pro</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Eye</a:t>
            </a:r>
            <a:r>
              <a:rPr lang="ru-RU" dirty="0">
                <a:solidFill>
                  <a:srgbClr val="000000"/>
                </a:solidFill>
                <a:latin typeface="Times New Roman" panose="02020603050405020304" pitchFamily="18" charset="0"/>
                <a:cs typeface="Times New Roman" panose="02020603050405020304" pitchFamily="18" charset="0"/>
              </a:rPr>
              <a:t>, HTC </a:t>
            </a:r>
            <a:r>
              <a:rPr lang="ru-RU" dirty="0" err="1">
                <a:solidFill>
                  <a:srgbClr val="000000"/>
                </a:solidFill>
                <a:latin typeface="Times New Roman" panose="02020603050405020304" pitchFamily="18" charset="0"/>
                <a:cs typeface="Times New Roman" panose="02020603050405020304" pitchFamily="18" charset="0"/>
              </a:rPr>
              <a:t>Vive</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Cosmos</a:t>
            </a:r>
            <a:r>
              <a:rPr lang="ru-RU" dirty="0">
                <a:solidFill>
                  <a:srgbClr val="000000"/>
                </a:solidFill>
                <a:latin typeface="Times New Roman" panose="02020603050405020304" pitchFamily="18" charset="0"/>
                <a:cs typeface="Times New Roman" panose="02020603050405020304" pitchFamily="18" charset="0"/>
              </a:rPr>
              <a:t>;</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устройства дополненной реальности </a:t>
            </a:r>
            <a:r>
              <a:rPr lang="ru-RU" dirty="0" err="1">
                <a:solidFill>
                  <a:srgbClr val="000000"/>
                </a:solidFill>
                <a:latin typeface="Times New Roman" panose="02020603050405020304" pitchFamily="18" charset="0"/>
                <a:cs typeface="Times New Roman" panose="02020603050405020304" pitchFamily="18" charset="0"/>
              </a:rPr>
              <a:t>Epson</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Moverio</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Pro</a:t>
            </a:r>
            <a:r>
              <a:rPr lang="ru-RU" dirty="0">
                <a:solidFill>
                  <a:srgbClr val="000000"/>
                </a:solidFill>
                <a:latin typeface="Times New Roman" panose="02020603050405020304" pitchFamily="18" charset="0"/>
                <a:cs typeface="Times New Roman" panose="02020603050405020304" pitchFamily="18" charset="0"/>
              </a:rPr>
              <a:t> BT-2200, ODG R-7;</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устройства смешанной реальности </a:t>
            </a:r>
            <a:r>
              <a:rPr lang="ru-RU" dirty="0" err="1">
                <a:solidFill>
                  <a:srgbClr val="000000"/>
                </a:solidFill>
                <a:latin typeface="Times New Roman" panose="02020603050405020304" pitchFamily="18" charset="0"/>
                <a:cs typeface="Times New Roman" panose="02020603050405020304" pitchFamily="18" charset="0"/>
              </a:rPr>
              <a:t>Magic</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Leap</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One</a:t>
            </a:r>
            <a:r>
              <a:rPr lang="ru-RU" dirty="0">
                <a:solidFill>
                  <a:srgbClr val="000000"/>
                </a:solidFill>
                <a:latin typeface="Times New Roman" panose="02020603050405020304" pitchFamily="18" charset="0"/>
                <a:cs typeface="Times New Roman" panose="02020603050405020304" pitchFamily="18" charset="0"/>
              </a:rPr>
              <a:t> и </a:t>
            </a:r>
            <a:r>
              <a:rPr lang="ru-RU" dirty="0" err="1">
                <a:solidFill>
                  <a:srgbClr val="000000"/>
                </a:solidFill>
                <a:latin typeface="Times New Roman" panose="02020603050405020304" pitchFamily="18" charset="0"/>
                <a:cs typeface="Times New Roman" panose="02020603050405020304" pitchFamily="18" charset="0"/>
              </a:rPr>
              <a:t>Microsoft</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HoloLens</a:t>
            </a:r>
            <a:r>
              <a:rPr lang="ru-RU" dirty="0">
                <a:solidFill>
                  <a:srgbClr val="000000"/>
                </a:solidFill>
                <a:latin typeface="Times New Roman" panose="02020603050405020304" pitchFamily="18" charset="0"/>
                <a:cs typeface="Times New Roman" panose="02020603050405020304" pitchFamily="18" charset="0"/>
              </a:rPr>
              <a:t> 2;</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переносные компьютеры в виде рюкзаков </a:t>
            </a:r>
            <a:r>
              <a:rPr lang="ru-RU" dirty="0" err="1">
                <a:solidFill>
                  <a:srgbClr val="000000"/>
                </a:solidFill>
                <a:latin typeface="Times New Roman" panose="02020603050405020304" pitchFamily="18" charset="0"/>
                <a:cs typeface="Times New Roman" panose="02020603050405020304" pitchFamily="18" charset="0"/>
              </a:rPr>
              <a:t>Zotac</a:t>
            </a:r>
            <a:r>
              <a:rPr lang="ru-RU" dirty="0">
                <a:solidFill>
                  <a:srgbClr val="000000"/>
                </a:solidFill>
                <a:latin typeface="Times New Roman" panose="02020603050405020304" pitchFamily="18" charset="0"/>
                <a:cs typeface="Times New Roman" panose="02020603050405020304" pitchFamily="18" charset="0"/>
              </a:rPr>
              <a:t> VR </a:t>
            </a:r>
            <a:r>
              <a:rPr lang="ru-RU" dirty="0" err="1">
                <a:solidFill>
                  <a:srgbClr val="000000"/>
                </a:solidFill>
                <a:latin typeface="Times New Roman" panose="02020603050405020304" pitchFamily="18" charset="0"/>
                <a:cs typeface="Times New Roman" panose="02020603050405020304" pitchFamily="18" charset="0"/>
              </a:rPr>
              <a:t>Go</a:t>
            </a:r>
            <a:r>
              <a:rPr lang="ru-RU" dirty="0">
                <a:solidFill>
                  <a:srgbClr val="000000"/>
                </a:solidFill>
                <a:latin typeface="Times New Roman" panose="02020603050405020304" pitchFamily="18" charset="0"/>
                <a:cs typeface="Times New Roman" panose="02020603050405020304" pitchFamily="18" charset="0"/>
              </a:rPr>
              <a:t> 2.0;</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тактильные костюмы TACTOT с сенсорами для рук и ног;</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стенд для совместной работы четырех операторов.</a:t>
            </a:r>
          </a:p>
        </p:txBody>
      </p:sp>
      <p:pic>
        <p:nvPicPr>
          <p:cNvPr id="14" name="Рисунок 13"/>
          <p:cNvPicPr>
            <a:picLocks noChangeAspect="1"/>
          </p:cNvPicPr>
          <p:nvPr/>
        </p:nvPicPr>
        <p:blipFill rotWithShape="1">
          <a:blip r:embed="rId9" cstate="email">
            <a:extLst>
              <a:ext uri="{28A0092B-C50C-407E-A947-70E740481C1C}">
                <a14:useLocalDpi xmlns:a14="http://schemas.microsoft.com/office/drawing/2010/main" val="0"/>
              </a:ext>
            </a:extLst>
          </a:blip>
          <a:srcRect l="12745" t="5420" r="12862" b="2710"/>
          <a:stretch/>
        </p:blipFill>
        <p:spPr>
          <a:xfrm>
            <a:off x="11173" y="3732859"/>
            <a:ext cx="1968539" cy="3132675"/>
          </a:xfrm>
          <a:prstGeom prst="rect">
            <a:avLst/>
          </a:prstGeom>
        </p:spPr>
      </p:pic>
      <p:pic>
        <p:nvPicPr>
          <p:cNvPr id="15" name="Рисунок 14"/>
          <p:cNvPicPr>
            <a:picLocks noChangeAspect="1"/>
          </p:cNvPicPr>
          <p:nvPr/>
        </p:nvPicPr>
        <p:blipFill rotWithShape="1">
          <a:blip r:embed="rId10" cstate="email">
            <a:extLst>
              <a:ext uri="{28A0092B-C50C-407E-A947-70E740481C1C}">
                <a14:useLocalDpi xmlns:a14="http://schemas.microsoft.com/office/drawing/2010/main" val="0"/>
              </a:ext>
            </a:extLst>
          </a:blip>
          <a:srcRect l="9317" t="11885" r="8900" b="12823"/>
          <a:stretch/>
        </p:blipFill>
        <p:spPr>
          <a:xfrm>
            <a:off x="7668313" y="2420889"/>
            <a:ext cx="1427697" cy="1314410"/>
          </a:xfrm>
          <a:prstGeom prst="rect">
            <a:avLst/>
          </a:prstGeom>
        </p:spPr>
      </p:pic>
      <p:pic>
        <p:nvPicPr>
          <p:cNvPr id="16" name="Рисунок 15"/>
          <p:cNvPicPr>
            <a:picLocks noChangeAspect="1"/>
          </p:cNvPicPr>
          <p:nvPr/>
        </p:nvPicPr>
        <p:blipFill rotWithShape="1">
          <a:blip r:embed="rId11" cstate="email">
            <a:extLst>
              <a:ext uri="{28A0092B-C50C-407E-A947-70E740481C1C}">
                <a14:useLocalDpi xmlns:a14="http://schemas.microsoft.com/office/drawing/2010/main" val="0"/>
              </a:ext>
            </a:extLst>
          </a:blip>
          <a:srcRect l="23969" t="12601" r="24310" b="8571"/>
          <a:stretch/>
        </p:blipFill>
        <p:spPr>
          <a:xfrm>
            <a:off x="8214928" y="1040840"/>
            <a:ext cx="881082" cy="1342838"/>
          </a:xfrm>
          <a:prstGeom prst="rect">
            <a:avLst/>
          </a:prstGeom>
        </p:spPr>
      </p:pic>
      <p:pic>
        <p:nvPicPr>
          <p:cNvPr id="17" name="Рисунок 16"/>
          <p:cNvPicPr>
            <a:picLocks noChangeAspect="1"/>
          </p:cNvPicPr>
          <p:nvPr/>
        </p:nvPicPr>
        <p:blipFill rotWithShape="1">
          <a:blip r:embed="rId12" cstate="email">
            <a:extLst>
              <a:ext uri="{28A0092B-C50C-407E-A947-70E740481C1C}">
                <a14:useLocalDpi xmlns:a14="http://schemas.microsoft.com/office/drawing/2010/main" val="0"/>
              </a:ext>
            </a:extLst>
          </a:blip>
          <a:srcRect l="5439" t="15961" r="4039" b="11365"/>
          <a:stretch/>
        </p:blipFill>
        <p:spPr>
          <a:xfrm>
            <a:off x="2411760" y="1221138"/>
            <a:ext cx="1148435" cy="518628"/>
          </a:xfrm>
          <a:prstGeom prst="rect">
            <a:avLst/>
          </a:prstGeom>
        </p:spPr>
      </p:pic>
    </p:spTree>
    <p:extLst>
      <p:ext uri="{BB962C8B-B14F-4D97-AF65-F5344CB8AC3E}">
        <p14:creationId xmlns:p14="http://schemas.microsoft.com/office/powerpoint/2010/main" val="88999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708" y="0"/>
            <a:ext cx="5968301"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16. Проекты с технологиями расширенной реальности </a:t>
            </a:r>
          </a:p>
        </p:txBody>
      </p:sp>
      <p:pic>
        <p:nvPicPr>
          <p:cNvPr id="3" name="Рисунок 2"/>
          <p:cNvPicPr/>
          <p:nvPr/>
        </p:nvPicPr>
        <p:blipFill rotWithShape="1">
          <a:blip r:embed="rId2" cstate="print">
            <a:extLst>
              <a:ext uri="{28A0092B-C50C-407E-A947-70E740481C1C}">
                <a14:useLocalDpi xmlns:a14="http://schemas.microsoft.com/office/drawing/2010/main" val="0"/>
              </a:ext>
            </a:extLst>
          </a:blip>
          <a:srcRect l="14846" t="6342" r="3871"/>
          <a:stretch/>
        </p:blipFill>
        <p:spPr bwMode="auto">
          <a:xfrm>
            <a:off x="6001097" y="990752"/>
            <a:ext cx="2987824" cy="1981309"/>
          </a:xfrm>
          <a:prstGeom prst="rect">
            <a:avLst/>
          </a:prstGeom>
          <a:noFill/>
          <a:ln>
            <a:noFill/>
          </a:ln>
          <a:extLst>
            <a:ext uri="{53640926-AAD7-44D8-BBD7-CCE9431645EC}">
              <a14:shadowObscured xmlns:a14="http://schemas.microsoft.com/office/drawing/2010/main"/>
            </a:ext>
          </a:extLst>
        </p:spPr>
      </p:pic>
      <p:pic>
        <p:nvPicPr>
          <p:cNvPr id="4" name="Picture 2" descr="C:\Users\zuev\Desktop\куджу\рисунки\WhatsApp Image 2019-01-11 at 18.25.31.jpeg"/>
          <p:cNvPicPr>
            <a:picLocks noChangeAspect="1" noChangeArrowheads="1"/>
          </p:cNvPicPr>
          <p:nvPr/>
        </p:nvPicPr>
        <p:blipFill rotWithShape="1">
          <a:blip r:embed="rId3">
            <a:extLst>
              <a:ext uri="{28A0092B-C50C-407E-A947-70E740481C1C}">
                <a14:useLocalDpi xmlns:a14="http://schemas.microsoft.com/office/drawing/2010/main" val="0"/>
              </a:ext>
            </a:extLst>
          </a:blip>
          <a:srcRect l="14405" t="11309" r="7163" b="3775"/>
          <a:stretch/>
        </p:blipFill>
        <p:spPr bwMode="auto">
          <a:xfrm>
            <a:off x="82292" y="906623"/>
            <a:ext cx="2277755" cy="1849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zuev\Desktop\куджу\рисунки\оборудование\Объект 2. Комплект Epson Moverio BT-300.jpg"/>
          <p:cNvPicPr>
            <a:picLocks noChangeAspect="1" noChangeArrowheads="1"/>
          </p:cNvPicPr>
          <p:nvPr/>
        </p:nvPicPr>
        <p:blipFill rotWithShape="1">
          <a:blip r:embed="rId4">
            <a:extLst>
              <a:ext uri="{28A0092B-C50C-407E-A947-70E740481C1C}">
                <a14:useLocalDpi xmlns:a14="http://schemas.microsoft.com/office/drawing/2010/main" val="0"/>
              </a:ext>
            </a:extLst>
          </a:blip>
          <a:srcRect l="6338" t="4950" r="5162" b="11978"/>
          <a:stretch/>
        </p:blipFill>
        <p:spPr bwMode="auto">
          <a:xfrm>
            <a:off x="2850887" y="1206655"/>
            <a:ext cx="2502386" cy="15495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60047" y="1378972"/>
            <a:ext cx="490840" cy="830997"/>
          </a:xfrm>
          <a:prstGeom prst="rect">
            <a:avLst/>
          </a:prstGeom>
          <a:noFill/>
        </p:spPr>
        <p:txBody>
          <a:bodyPr wrap="none" rtlCol="0">
            <a:spAutoFit/>
          </a:bodyPr>
          <a:lstStyle/>
          <a:p>
            <a:r>
              <a:rPr lang="ru-RU" sz="4800" b="1" dirty="0">
                <a:solidFill>
                  <a:srgbClr val="000000"/>
                </a:solidFill>
              </a:rPr>
              <a:t>+</a:t>
            </a:r>
          </a:p>
        </p:txBody>
      </p:sp>
      <p:sp>
        <p:nvSpPr>
          <p:cNvPr id="7" name="TextBox 6"/>
          <p:cNvSpPr txBox="1"/>
          <p:nvPr/>
        </p:nvSpPr>
        <p:spPr>
          <a:xfrm>
            <a:off x="5191417" y="1102566"/>
            <a:ext cx="798617" cy="1569660"/>
          </a:xfrm>
          <a:prstGeom prst="rect">
            <a:avLst/>
          </a:prstGeom>
          <a:noFill/>
        </p:spPr>
        <p:txBody>
          <a:bodyPr wrap="none" rtlCol="0">
            <a:spAutoFit/>
          </a:bodyPr>
          <a:lstStyle/>
          <a:p>
            <a:r>
              <a:rPr lang="ru-RU" sz="9600" b="1" dirty="0">
                <a:solidFill>
                  <a:srgbClr val="000000"/>
                </a:solidFill>
              </a:rPr>
              <a:t>=</a:t>
            </a:r>
          </a:p>
        </p:txBody>
      </p:sp>
      <p:pic>
        <p:nvPicPr>
          <p:cNvPr id="8" name="Picture 2" descr="C:\Users\zuev\Desktop\доп иллюстрации\im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123" y="3717032"/>
            <a:ext cx="4449523" cy="2502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3717032"/>
            <a:ext cx="3368876" cy="250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C:\Users\zuev\Downloads\Posters\Posters\htc-viv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705" t="6509" r="18732" b="6453"/>
          <a:stretch/>
        </p:blipFill>
        <p:spPr bwMode="auto">
          <a:xfrm>
            <a:off x="3400425" y="4440163"/>
            <a:ext cx="1266598"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4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434" y="968574"/>
            <a:ext cx="4196334" cy="3539430"/>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Профессии будущего по версии </a:t>
            </a:r>
            <a:r>
              <a:rPr lang="ru-RU" sz="1400" b="1" dirty="0" err="1">
                <a:latin typeface="Times New Roman" panose="02020603050405020304" pitchFamily="18" charset="0"/>
                <a:cs typeface="Times New Roman" panose="02020603050405020304" pitchFamily="18" charset="0"/>
              </a:rPr>
              <a:t>HeadHunter</a:t>
            </a:r>
            <a:br>
              <a:rPr lang="ru-RU" sz="1400" b="1"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Биоинженер</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Инженер по возобновляемой энергии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Проектировщик «умной» среды</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Специалист по робототехнике</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Специалист по </a:t>
            </a:r>
            <a:r>
              <a:rPr lang="ru-RU" sz="1400" dirty="0" err="1">
                <a:latin typeface="Times New Roman" panose="02020603050405020304" pitchFamily="18" charset="0"/>
                <a:cs typeface="Times New Roman" panose="02020603050405020304" pitchFamily="18" charset="0"/>
              </a:rPr>
              <a:t>кибербезопасности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Специалист по альтернативной энергетике</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Программист/разработчик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Инженер-проектировщик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Дизайнер виртуальной реальности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Архитектор виртуальной реальности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Специалист по генной инженерии</a:t>
            </a:r>
          </a:p>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Нейропсихолог</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Биоинформатик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Инженер 3D-печати</a:t>
            </a:r>
          </a:p>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Биофармаколог</a:t>
            </a:r>
            <a:endParaRPr lang="ru-RU" sz="1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54388" y="980728"/>
            <a:ext cx="5616624" cy="3970318"/>
          </a:xfrm>
          <a:prstGeom prst="rect">
            <a:avLst/>
          </a:prstGeom>
        </p:spPr>
        <p:txBody>
          <a:bodyPr wrap="square">
            <a:spAutoFit/>
          </a:bodyPr>
          <a:lstStyle/>
          <a:p>
            <a:r>
              <a:rPr lang="ru-RU" sz="1400" b="1" cap="all" dirty="0"/>
              <a:t>Примеры </a:t>
            </a:r>
            <a:r>
              <a:rPr lang="ru-RU" sz="1400" b="1" cap="all" dirty="0" err="1"/>
              <a:t>ПРОФСТАНДАРТов</a:t>
            </a:r>
            <a:r>
              <a:rPr lang="ru-RU" sz="1400" b="1" cap="all" dirty="0"/>
              <a:t> в области </a:t>
            </a:r>
          </a:p>
          <a:p>
            <a:r>
              <a:rPr lang="ru-RU" sz="1400" b="1" cap="all" dirty="0"/>
              <a:t>«</a:t>
            </a:r>
            <a:r>
              <a:rPr lang="ru-RU" sz="1400" b="1" dirty="0">
                <a:latin typeface="Times New Roman" panose="02020603050405020304" pitchFamily="18" charset="0"/>
                <a:cs typeface="Times New Roman" panose="02020603050405020304" pitchFamily="18" charset="0"/>
              </a:rPr>
              <a:t>Связь, информационные и коммуникационные технологии» </a:t>
            </a:r>
          </a:p>
          <a:p>
            <a:r>
              <a:rPr lang="ru-RU" sz="1400" dirty="0">
                <a:latin typeface="Times New Roman" panose="02020603050405020304" pitchFamily="18" charset="0"/>
                <a:cs typeface="Times New Roman" panose="02020603050405020304" pitchFamily="18" charset="0"/>
              </a:rPr>
              <a:t>- Программист</a:t>
            </a:r>
          </a:p>
          <a:p>
            <a:r>
              <a:rPr lang="ru-RU" sz="1400" dirty="0">
                <a:latin typeface="Times New Roman" panose="02020603050405020304" pitchFamily="18" charset="0"/>
                <a:cs typeface="Times New Roman" panose="02020603050405020304" pitchFamily="18" charset="0"/>
              </a:rPr>
              <a:t>- Архитектор программного обеспечения</a:t>
            </a:r>
          </a:p>
          <a:p>
            <a:r>
              <a:rPr lang="ru-RU" sz="1400" dirty="0">
                <a:latin typeface="Times New Roman" panose="02020603050405020304" pitchFamily="18" charset="0"/>
                <a:cs typeface="Times New Roman" panose="02020603050405020304" pitchFamily="18" charset="0"/>
              </a:rPr>
              <a:t>- Специалист по тестированию в области информационных технологий</a:t>
            </a:r>
          </a:p>
          <a:p>
            <a:r>
              <a:rPr lang="ru-RU" sz="1400" dirty="0">
                <a:latin typeface="Times New Roman" panose="02020603050405020304" pitchFamily="18" charset="0"/>
                <a:cs typeface="Times New Roman" panose="02020603050405020304" pitchFamily="18" charset="0"/>
              </a:rPr>
              <a:t>- Инженер-</a:t>
            </a:r>
            <a:r>
              <a:rPr lang="ru-RU" sz="1400" dirty="0" err="1">
                <a:latin typeface="Times New Roman" panose="02020603050405020304" pitchFamily="18" charset="0"/>
                <a:cs typeface="Times New Roman" panose="02020603050405020304" pitchFamily="18" charset="0"/>
              </a:rPr>
              <a:t>радиоэлектронщик</a:t>
            </a:r>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 Специалист по радиосвязи и телекоммуникациям</a:t>
            </a:r>
          </a:p>
          <a:p>
            <a:r>
              <a:rPr lang="ru-RU" sz="1400" dirty="0">
                <a:latin typeface="Times New Roman" panose="02020603050405020304" pitchFamily="18" charset="0"/>
                <a:cs typeface="Times New Roman" panose="02020603050405020304" pitchFamily="18" charset="0"/>
              </a:rPr>
              <a:t>- Инженер-проектировщик в области связи </a:t>
            </a:r>
          </a:p>
          <a:p>
            <a:r>
              <a:rPr lang="ru-RU" sz="1400" dirty="0">
                <a:latin typeface="Times New Roman" panose="02020603050405020304" pitchFamily="18" charset="0"/>
                <a:cs typeface="Times New Roman" panose="02020603050405020304" pitchFamily="18" charset="0"/>
              </a:rPr>
              <a:t>- Инженер технической поддержки в области связи </a:t>
            </a:r>
          </a:p>
          <a:p>
            <a:r>
              <a:rPr lang="ru-RU" sz="1400" dirty="0">
                <a:latin typeface="Times New Roman" panose="02020603050405020304" pitchFamily="18" charset="0"/>
                <a:cs typeface="Times New Roman" panose="02020603050405020304" pitchFamily="18" charset="0"/>
              </a:rPr>
              <a:t>- Администратор баз данных</a:t>
            </a:r>
          </a:p>
          <a:p>
            <a:r>
              <a:rPr lang="ru-RU" sz="1400" dirty="0">
                <a:latin typeface="Times New Roman" panose="02020603050405020304" pitchFamily="18" charset="0"/>
                <a:cs typeface="Times New Roman" panose="02020603050405020304" pitchFamily="18" charset="0"/>
              </a:rPr>
              <a:t>- Менеджер продуктов в области информационных технологий</a:t>
            </a:r>
          </a:p>
          <a:p>
            <a:r>
              <a:rPr lang="ru-RU" sz="1400" dirty="0">
                <a:latin typeface="Times New Roman" panose="02020603050405020304" pitchFamily="18" charset="0"/>
                <a:cs typeface="Times New Roman" panose="02020603050405020304" pitchFamily="18" charset="0"/>
              </a:rPr>
              <a:t>- Специалист по информационным ресурсам</a:t>
            </a:r>
          </a:p>
          <a:p>
            <a:r>
              <a:rPr lang="ru-RU" sz="1400" dirty="0">
                <a:latin typeface="Times New Roman" panose="02020603050405020304" pitchFamily="18" charset="0"/>
                <a:cs typeface="Times New Roman" panose="02020603050405020304" pitchFamily="18" charset="0"/>
              </a:rPr>
              <a:t>- Менеджер по информационным технологиям</a:t>
            </a:r>
          </a:p>
          <a:p>
            <a:r>
              <a:rPr lang="ru-RU" sz="1400" dirty="0">
                <a:latin typeface="Times New Roman" panose="02020603050405020304" pitchFamily="18" charset="0"/>
                <a:cs typeface="Times New Roman" panose="02020603050405020304" pitchFamily="18" charset="0"/>
              </a:rPr>
              <a:t>- Специалист по информационным системам</a:t>
            </a:r>
          </a:p>
          <a:p>
            <a:r>
              <a:rPr lang="ru-RU" sz="1400" dirty="0">
                <a:latin typeface="Times New Roman" panose="02020603050405020304" pitchFamily="18" charset="0"/>
                <a:cs typeface="Times New Roman" panose="02020603050405020304" pitchFamily="18" charset="0"/>
              </a:rPr>
              <a:t>- Руководитель проектов в области информационных технологий</a:t>
            </a:r>
          </a:p>
          <a:p>
            <a:r>
              <a:rPr lang="ru-RU" sz="1400" dirty="0">
                <a:latin typeface="Times New Roman" panose="02020603050405020304" pitchFamily="18" charset="0"/>
                <a:cs typeface="Times New Roman" panose="02020603050405020304" pitchFamily="18" charset="0"/>
              </a:rPr>
              <a:t>- Руководитель разработки программного обеспечения</a:t>
            </a:r>
          </a:p>
          <a:p>
            <a:r>
              <a:rPr lang="ru-RU" sz="1400" dirty="0">
                <a:latin typeface="Times New Roman" panose="02020603050405020304" pitchFamily="18" charset="0"/>
                <a:cs typeface="Times New Roman" panose="02020603050405020304" pitchFamily="18" charset="0"/>
              </a:rPr>
              <a:t>- Системный аналитик</a:t>
            </a:r>
          </a:p>
        </p:txBody>
      </p:sp>
      <p:sp>
        <p:nvSpPr>
          <p:cNvPr id="6" name="TextBox 5"/>
          <p:cNvSpPr txBox="1"/>
          <p:nvPr/>
        </p:nvSpPr>
        <p:spPr>
          <a:xfrm>
            <a:off x="6627" y="0"/>
            <a:ext cx="5146152" cy="369332"/>
          </a:xfrm>
          <a:prstGeom prst="rect">
            <a:avLst/>
          </a:prstGeom>
          <a:noFill/>
        </p:spPr>
        <p:txBody>
          <a:bodyPr wrap="none" rtlCol="0">
            <a:spAutoFit/>
          </a:bodyPr>
          <a:lstStyle/>
          <a:p>
            <a:r>
              <a:rPr lang="ru-RU" b="1" dirty="0"/>
              <a:t>17. Кадровое обеспечение цифровых технологий</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8" y="5880514"/>
            <a:ext cx="3896494" cy="95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092" y="3646553"/>
            <a:ext cx="2046684" cy="223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9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uev\Desktop\доклад Зуев А.С\4981498374_a59221dbc0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59" y="600316"/>
            <a:ext cx="3077691" cy="15691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zuev\Desktop\доклад Зуев А.С\Closer Than We Think 1958-06-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190" y="593444"/>
            <a:ext cx="2327719" cy="15802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zuev\Desktop\доклад Зуев А.С\closer-2-7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8" y="2852936"/>
            <a:ext cx="3336961" cy="1539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zuev\Desktop\доклад Зуев А.С\closer-9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189" y="2825874"/>
            <a:ext cx="3332609" cy="15859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zuev\Desktop\доклад Зуев А.С\CloserThanWeThink_1_lo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8990" y="592113"/>
            <a:ext cx="2347116" cy="1556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zuev\Desktop\доклад Зуев А.С\C-Zmr-PV0AAgxe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48" t="2902" b="7961"/>
          <a:stretch/>
        </p:blipFill>
        <p:spPr bwMode="auto">
          <a:xfrm>
            <a:off x="6689824" y="2825874"/>
            <a:ext cx="2448885" cy="1585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zuev\Desktop\доклад Зуев А.С\DK1-yb1VAAAoxRg.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47"/>
          <a:stretch/>
        </p:blipFill>
        <p:spPr bwMode="auto">
          <a:xfrm>
            <a:off x="12228" y="4941168"/>
            <a:ext cx="3206314" cy="15841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zuev\Desktop\доклад Зуев А.С\mlbidsjr2vtrndcdnwqm.jpg"/>
          <p:cNvPicPr>
            <a:picLocks noChangeAspect="1" noChangeArrowheads="1"/>
          </p:cNvPicPr>
          <p:nvPr/>
        </p:nvPicPr>
        <p:blipFill rotWithShape="1">
          <a:blip r:embed="rId9">
            <a:extLst>
              <a:ext uri="{28A0092B-C50C-407E-A947-70E740481C1C}">
                <a14:useLocalDpi xmlns:a14="http://schemas.microsoft.com/office/drawing/2010/main" val="0"/>
              </a:ext>
            </a:extLst>
          </a:blip>
          <a:srcRect l="2361"/>
          <a:stretch/>
        </p:blipFill>
        <p:spPr bwMode="auto">
          <a:xfrm>
            <a:off x="3252528" y="4941221"/>
            <a:ext cx="3119672" cy="15841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zuev\Desktop\доклад Зуев А.С\p00rgksv.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13607" y="4941168"/>
            <a:ext cx="2694897" cy="151576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3512" y="0"/>
            <a:ext cx="8349927" cy="369332"/>
          </a:xfrm>
          <a:prstGeom prst="rect">
            <a:avLst/>
          </a:prstGeom>
        </p:spPr>
        <p:txBody>
          <a:bodyPr wrap="square">
            <a:spAutoFit/>
          </a:bodyPr>
          <a:lstStyle/>
          <a:p>
            <a:r>
              <a:rPr lang="ru-RU" b="1" dirty="0"/>
              <a:t>18. Цифровая экономика ближе чем мы думаем. </a:t>
            </a:r>
          </a:p>
        </p:txBody>
      </p:sp>
    </p:spTree>
    <p:extLst>
      <p:ext uri="{BB962C8B-B14F-4D97-AF65-F5344CB8AC3E}">
        <p14:creationId xmlns:p14="http://schemas.microsoft.com/office/powerpoint/2010/main" val="132811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uev\Desktop\доклад Зуев А.С\44103_origina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70" b="21693"/>
          <a:stretch/>
        </p:blipFill>
        <p:spPr bwMode="auto">
          <a:xfrm>
            <a:off x="5716" y="2291045"/>
            <a:ext cx="9144000" cy="456695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211960" y="369332"/>
            <a:ext cx="4932040" cy="2031325"/>
          </a:xfrm>
          <a:prstGeom prst="rect">
            <a:avLst/>
          </a:prstGeom>
        </p:spPr>
        <p:txBody>
          <a:bodyPr wrap="square">
            <a:spAutoFit/>
          </a:bodyPr>
          <a:lstStyle/>
          <a:p>
            <a:pPr>
              <a:lnSpc>
                <a:spcPct val="150000"/>
              </a:lnSpc>
            </a:pPr>
            <a:r>
              <a:rPr lang="ru-RU" dirty="0"/>
              <a:t>«волны инноваций»</a:t>
            </a:r>
          </a:p>
          <a:p>
            <a:pPr>
              <a:lnSpc>
                <a:spcPct val="150000"/>
              </a:lnSpc>
            </a:pPr>
            <a:r>
              <a:rPr lang="ru-RU" dirty="0"/>
              <a:t>      «технологические уклады» </a:t>
            </a:r>
          </a:p>
          <a:p>
            <a:pPr>
              <a:lnSpc>
                <a:spcPct val="150000"/>
              </a:lnSpc>
            </a:pPr>
            <a:r>
              <a:rPr lang="ru-RU" dirty="0"/>
              <a:t>            «технико-экономические парадигмы» </a:t>
            </a:r>
          </a:p>
          <a:p>
            <a:pPr>
              <a:lnSpc>
                <a:spcPct val="150000"/>
              </a:lnSpc>
            </a:pPr>
            <a:r>
              <a:rPr lang="ru-RU" dirty="0"/>
              <a:t>                  «технические способы производства»</a:t>
            </a:r>
          </a:p>
          <a:p>
            <a:endParaRPr lang="ru-RU" dirty="0"/>
          </a:p>
        </p:txBody>
      </p:sp>
      <p:pic>
        <p:nvPicPr>
          <p:cNvPr id="6" name="Picture 3" descr="C:\Users\zuev\Desktop\доклад Зуев А.С\radebaugh-7-1000x4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1" t="3750" r="1999" b="6667"/>
          <a:stretch/>
        </p:blipFill>
        <p:spPr bwMode="auto">
          <a:xfrm>
            <a:off x="16619" y="369332"/>
            <a:ext cx="4068051" cy="18355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27" y="0"/>
            <a:ext cx="5843074" cy="369332"/>
          </a:xfrm>
          <a:prstGeom prst="rect">
            <a:avLst/>
          </a:prstGeom>
          <a:noFill/>
        </p:spPr>
        <p:txBody>
          <a:bodyPr wrap="none" rtlCol="0">
            <a:spAutoFit/>
          </a:bodyPr>
          <a:lstStyle/>
          <a:p>
            <a:r>
              <a:rPr lang="ru-RU" b="1" dirty="0"/>
              <a:t>1. «Хронология» научно-технического прогресса.</a:t>
            </a:r>
          </a:p>
        </p:txBody>
      </p:sp>
    </p:spTree>
    <p:extLst>
      <p:ext uri="{BB962C8B-B14F-4D97-AF65-F5344CB8AC3E}">
        <p14:creationId xmlns:p14="http://schemas.microsoft.com/office/powerpoint/2010/main" val="145129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429" y="4653136"/>
            <a:ext cx="9143999" cy="1708160"/>
          </a:xfrm>
          <a:prstGeom prst="rect">
            <a:avLst/>
          </a:prstGeom>
        </p:spPr>
        <p:txBody>
          <a:bodyPr wrap="square">
            <a:spAutoFit/>
          </a:bodyPr>
          <a:lstStyle/>
          <a:p>
            <a:pPr algn="just"/>
            <a:r>
              <a:rPr lang="ru-RU" sz="1500" dirty="0"/>
              <a:t>«Наша страна на разных этапах успешно решала амбициозные задачи технологического и пространственного развития, строила железные дороги уникальными темпами на рубеже XIX-XX веков, проводила электрификацию в двадцатых - тридцатых годах прошлого столетия. Но наши планы повсеместного внедрения искусственного интеллекта, цифровой трансформации по глубине изменений во всех сферах аналогов не имеют. Они действительно затронут каждого человека, каждую семью, каждую отрасль экономики и социальной сферы, каждую организацию и каждый уровень власти, всю систему государственного управления». В.В. Путин</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764704"/>
            <a:ext cx="3563887" cy="3191659"/>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5285" r="5516"/>
          <a:stretch/>
        </p:blipFill>
        <p:spPr>
          <a:xfrm>
            <a:off x="3716230" y="767383"/>
            <a:ext cx="5418244" cy="3188980"/>
          </a:xfrm>
          <a:prstGeom prst="rect">
            <a:avLst/>
          </a:prstGeom>
        </p:spPr>
      </p:pic>
      <p:sp>
        <p:nvSpPr>
          <p:cNvPr id="7" name="TextBox 6"/>
          <p:cNvSpPr txBox="1"/>
          <p:nvPr/>
        </p:nvSpPr>
        <p:spPr>
          <a:xfrm>
            <a:off x="6626" y="35049"/>
            <a:ext cx="6320448" cy="369332"/>
          </a:xfrm>
          <a:prstGeom prst="rect">
            <a:avLst/>
          </a:prstGeom>
          <a:noFill/>
        </p:spPr>
        <p:txBody>
          <a:bodyPr wrap="none" rtlCol="0">
            <a:spAutoFit/>
          </a:bodyPr>
          <a:lstStyle/>
          <a:p>
            <a:r>
              <a:rPr lang="ru-RU" b="1" dirty="0"/>
              <a:t>2. Индустриальное и постиндустриальное общество.</a:t>
            </a:r>
          </a:p>
        </p:txBody>
      </p:sp>
    </p:spTree>
    <p:extLst>
      <p:ext uri="{BB962C8B-B14F-4D97-AF65-F5344CB8AC3E}">
        <p14:creationId xmlns:p14="http://schemas.microsoft.com/office/powerpoint/2010/main" val="157118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7" y="0"/>
            <a:ext cx="7030579" cy="369332"/>
          </a:xfrm>
          <a:prstGeom prst="rect">
            <a:avLst/>
          </a:prstGeom>
          <a:noFill/>
        </p:spPr>
        <p:txBody>
          <a:bodyPr wrap="none" rtlCol="0">
            <a:spAutoFit/>
          </a:bodyPr>
          <a:lstStyle/>
          <a:p>
            <a:r>
              <a:rPr lang="ru-RU" b="1" dirty="0"/>
              <a:t>3. </a:t>
            </a:r>
            <a:r>
              <a:rPr lang="ru-RU" b="1" dirty="0" err="1"/>
              <a:t>Цифровизация</a:t>
            </a:r>
            <a:r>
              <a:rPr lang="ru-RU" b="1" dirty="0"/>
              <a:t>, цифровая трансформация, цифровая экономика.</a:t>
            </a:r>
          </a:p>
        </p:txBody>
      </p:sp>
      <p:sp>
        <p:nvSpPr>
          <p:cNvPr id="5" name="Прямоугольник 4"/>
          <p:cNvSpPr/>
          <p:nvPr/>
        </p:nvSpPr>
        <p:spPr>
          <a:xfrm>
            <a:off x="19525" y="1700808"/>
            <a:ext cx="9144000" cy="923330"/>
          </a:xfrm>
          <a:prstGeom prst="rect">
            <a:avLst/>
          </a:prstGeom>
        </p:spPr>
        <p:txBody>
          <a:bodyPr wrap="square">
            <a:spAutoFit/>
          </a:bodyPr>
          <a:lstStyle/>
          <a:p>
            <a:pPr algn="just"/>
            <a:r>
              <a:rPr lang="ru-RU" b="1" dirty="0"/>
              <a:t>Цифровая трансформация </a:t>
            </a:r>
            <a:r>
              <a:rPr lang="ru-RU" dirty="0"/>
              <a:t>— это процесс интеграции цифровых технологий во все аспекты бизнес-деятельности, требующий внесения коренных изменений в технологии, культуру, операции и принципы создания новых продуктов и услуг.</a:t>
            </a:r>
          </a:p>
        </p:txBody>
      </p:sp>
      <p:sp>
        <p:nvSpPr>
          <p:cNvPr id="6" name="Прямоугольник 5"/>
          <p:cNvSpPr/>
          <p:nvPr/>
        </p:nvSpPr>
        <p:spPr>
          <a:xfrm>
            <a:off x="-2092" y="836712"/>
            <a:ext cx="9137373" cy="646331"/>
          </a:xfrm>
          <a:prstGeom prst="rect">
            <a:avLst/>
          </a:prstGeom>
        </p:spPr>
        <p:txBody>
          <a:bodyPr wrap="square">
            <a:spAutoFit/>
          </a:bodyPr>
          <a:lstStyle/>
          <a:p>
            <a:pPr algn="just"/>
            <a:r>
              <a:rPr lang="ru-RU" b="1" dirty="0" err="1"/>
              <a:t>Цифровизация</a:t>
            </a:r>
            <a:r>
              <a:rPr lang="ru-RU" dirty="0"/>
              <a:t>  — это внедрение современных цифровых технологий в различные сферы жизни и производства.</a:t>
            </a:r>
          </a:p>
        </p:txBody>
      </p:sp>
      <p:sp>
        <p:nvSpPr>
          <p:cNvPr id="7" name="TextBox 6">
            <a:extLst>
              <a:ext uri="{FF2B5EF4-FFF2-40B4-BE49-F238E27FC236}">
                <a16:creationId xmlns:a16="http://schemas.microsoft.com/office/drawing/2014/main" id="{43975AAE-2574-4ED2-9FD0-02517EC2B74C}"/>
              </a:ext>
            </a:extLst>
          </p:cNvPr>
          <p:cNvSpPr txBox="1"/>
          <p:nvPr/>
        </p:nvSpPr>
        <p:spPr>
          <a:xfrm>
            <a:off x="19526" y="4826675"/>
            <a:ext cx="9143999" cy="2031325"/>
          </a:xfrm>
          <a:prstGeom prst="rect">
            <a:avLst/>
          </a:prstGeom>
          <a:noFill/>
        </p:spPr>
        <p:txBody>
          <a:bodyPr wrap="square">
            <a:spAutoFit/>
          </a:bodyPr>
          <a:lstStyle/>
          <a:p>
            <a:pPr algn="just"/>
            <a:r>
              <a:rPr lang="ru-RU" dirty="0"/>
              <a:t>«В наступающее десятилетие нам предстоит провести цифровую трансформацию всей страны, всей России, повсеместно внедрить технологии искусственного интеллекта, анализа больших данных.   ……..   Уже в ближайшее время правительству необходимо утвердить стратегии цифровой трансформации десяти ключевых отраслей отечественной экономики и социальной сферы», </a:t>
            </a:r>
            <a:r>
              <a:rPr lang="ru-RU" altLang="ru-RU" dirty="0">
                <a:sym typeface="Arial" panose="020B0604020202020204" pitchFamily="34" charset="0"/>
              </a:rPr>
              <a:t>—</a:t>
            </a:r>
            <a:r>
              <a:rPr lang="ru-RU" dirty="0"/>
              <a:t> сказал глава государства, выступая 4 декабря 2020 года на международной онлайн-конференции </a:t>
            </a:r>
            <a:r>
              <a:rPr lang="ru-RU" dirty="0" err="1"/>
              <a:t>Artificial</a:t>
            </a:r>
            <a:r>
              <a:rPr lang="ru-RU" dirty="0"/>
              <a:t> </a:t>
            </a:r>
            <a:r>
              <a:rPr lang="ru-RU" dirty="0" err="1"/>
              <a:t>Intelligence</a:t>
            </a:r>
            <a:r>
              <a:rPr lang="ru-RU" dirty="0"/>
              <a:t> </a:t>
            </a:r>
            <a:r>
              <a:rPr lang="ru-RU" dirty="0" err="1"/>
              <a:t>Journey</a:t>
            </a:r>
            <a:r>
              <a:rPr lang="ru-RU" dirty="0"/>
              <a:t>.</a:t>
            </a:r>
          </a:p>
        </p:txBody>
      </p:sp>
      <p:sp>
        <p:nvSpPr>
          <p:cNvPr id="8" name="Прямоугольник 7"/>
          <p:cNvSpPr/>
          <p:nvPr/>
        </p:nvSpPr>
        <p:spPr>
          <a:xfrm>
            <a:off x="10806" y="2924944"/>
            <a:ext cx="9124475" cy="1477328"/>
          </a:xfrm>
          <a:prstGeom prst="rect">
            <a:avLst/>
          </a:prstGeom>
        </p:spPr>
        <p:txBody>
          <a:bodyPr wrap="square">
            <a:spAutoFit/>
          </a:bodyPr>
          <a:lstStyle/>
          <a:p>
            <a:pPr algn="just"/>
            <a:r>
              <a:rPr lang="ru-RU" b="1" dirty="0"/>
              <a:t>Цифровая экономика </a:t>
            </a:r>
            <a:r>
              <a:rPr lang="ru-RU" dirty="0"/>
              <a:t>— это хозяйственная деятельность, в которой ключевым фактором производства являются данные в цифровом виде, обработка больших объемов и использование результатов анализа которых по сравнению с традиционными формами хозяйствования позволяют существенно повысить эффективность различных видов производства, технологий, оборудования, хранения, продажи, доставки товаров и услуг.</a:t>
            </a:r>
          </a:p>
        </p:txBody>
      </p:sp>
    </p:spTree>
    <p:extLst>
      <p:ext uri="{BB962C8B-B14F-4D97-AF65-F5344CB8AC3E}">
        <p14:creationId xmlns:p14="http://schemas.microsoft.com/office/powerpoint/2010/main" val="97664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7" y="0"/>
            <a:ext cx="4808945" cy="369332"/>
          </a:xfrm>
          <a:prstGeom prst="rect">
            <a:avLst/>
          </a:prstGeom>
          <a:noFill/>
        </p:spPr>
        <p:txBody>
          <a:bodyPr wrap="none" rtlCol="0">
            <a:spAutoFit/>
          </a:bodyPr>
          <a:lstStyle/>
          <a:p>
            <a:r>
              <a:rPr lang="ru-RU" b="1" dirty="0"/>
              <a:t>4. Состав новых цифровых технологий.</a:t>
            </a:r>
          </a:p>
        </p:txBody>
      </p:sp>
      <p:sp>
        <p:nvSpPr>
          <p:cNvPr id="5" name="Прямоугольник 4"/>
          <p:cNvSpPr/>
          <p:nvPr/>
        </p:nvSpPr>
        <p:spPr>
          <a:xfrm>
            <a:off x="179512" y="837208"/>
            <a:ext cx="4348927" cy="2800767"/>
          </a:xfrm>
          <a:prstGeom prst="rect">
            <a:avLst/>
          </a:prstGeom>
        </p:spPr>
        <p:txBody>
          <a:bodyPr wrap="square" lIns="36000" rIns="36000">
            <a:spAutoFit/>
          </a:bodyPr>
          <a:lstStyle/>
          <a:p>
            <a:r>
              <a:rPr lang="ru-RU" sz="1600" b="1" dirty="0">
                <a:latin typeface="Times New Roman" panose="02020603050405020304" pitchFamily="18" charset="0"/>
                <a:cs typeface="Times New Roman" panose="02020603050405020304" pitchFamily="18" charset="0"/>
              </a:rPr>
              <a:t>Программа «Цифровая экономика </a:t>
            </a:r>
          </a:p>
          <a:p>
            <a:r>
              <a:rPr lang="ru-RU" sz="1600" b="1" dirty="0">
                <a:latin typeface="Times New Roman" panose="02020603050405020304" pitchFamily="18" charset="0"/>
                <a:cs typeface="Times New Roman" panose="02020603050405020304" pitchFamily="18" charset="0"/>
              </a:rPr>
              <a:t>		Российской Федерации»</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большие данные; </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нейротехнологии</a:t>
            </a:r>
            <a:r>
              <a:rPr lang="ru-RU" sz="1600" dirty="0">
                <a:latin typeface="Times New Roman" panose="02020603050405020304" pitchFamily="18" charset="0"/>
                <a:cs typeface="Times New Roman" panose="02020603050405020304" pitchFamily="18" charset="0"/>
              </a:rPr>
              <a:t> и искусственный интеллект; </a:t>
            </a:r>
          </a:p>
          <a:p>
            <a:r>
              <a:rPr lang="ru-RU" sz="1600" dirty="0">
                <a:latin typeface="Times New Roman" panose="02020603050405020304" pitchFamily="18" charset="0"/>
                <a:cs typeface="Times New Roman" panose="02020603050405020304" pitchFamily="18" charset="0"/>
              </a:rPr>
              <a:t>- системы распределенного реестра; </a:t>
            </a:r>
          </a:p>
          <a:p>
            <a:r>
              <a:rPr lang="ru-RU" sz="1600" dirty="0">
                <a:latin typeface="Times New Roman" panose="02020603050405020304" pitchFamily="18" charset="0"/>
                <a:cs typeface="Times New Roman" panose="02020603050405020304" pitchFamily="18" charset="0"/>
              </a:rPr>
              <a:t>- квантовые технологии; </a:t>
            </a:r>
          </a:p>
          <a:p>
            <a:r>
              <a:rPr lang="ru-RU" sz="1600" dirty="0">
                <a:latin typeface="Times New Roman" panose="02020603050405020304" pitchFamily="18" charset="0"/>
                <a:cs typeface="Times New Roman" panose="02020603050405020304" pitchFamily="18" charset="0"/>
              </a:rPr>
              <a:t>- новые производственные технологии; </a:t>
            </a:r>
          </a:p>
          <a:p>
            <a:r>
              <a:rPr lang="ru-RU" sz="1600" dirty="0">
                <a:latin typeface="Times New Roman" panose="02020603050405020304" pitchFamily="18" charset="0"/>
                <a:cs typeface="Times New Roman" panose="02020603050405020304" pitchFamily="18" charset="0"/>
              </a:rPr>
              <a:t>- промышленный интернет; </a:t>
            </a:r>
          </a:p>
          <a:p>
            <a:r>
              <a:rPr lang="ru-RU" sz="1600" dirty="0">
                <a:latin typeface="Times New Roman" panose="02020603050405020304" pitchFamily="18" charset="0"/>
                <a:cs typeface="Times New Roman" panose="02020603050405020304" pitchFamily="18" charset="0"/>
              </a:rPr>
              <a:t>- компоненты робототехники и </a:t>
            </a:r>
            <a:r>
              <a:rPr lang="ru-RU" sz="1600" dirty="0" err="1">
                <a:latin typeface="Times New Roman" panose="02020603050405020304" pitchFamily="18" charset="0"/>
                <a:cs typeface="Times New Roman" panose="02020603050405020304" pitchFamily="18" charset="0"/>
              </a:rPr>
              <a:t>сенсорика</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технологии беспроводной связи; </a:t>
            </a:r>
          </a:p>
          <a:p>
            <a:r>
              <a:rPr lang="ru-RU" sz="1600" dirty="0">
                <a:latin typeface="Times New Roman" panose="02020603050405020304" pitchFamily="18" charset="0"/>
                <a:cs typeface="Times New Roman" panose="02020603050405020304" pitchFamily="18" charset="0"/>
              </a:rPr>
              <a:t>- виртуальная и дополненная реальности.</a:t>
            </a:r>
          </a:p>
        </p:txBody>
      </p:sp>
      <p:sp>
        <p:nvSpPr>
          <p:cNvPr id="6" name="Прямоугольник 5"/>
          <p:cNvSpPr/>
          <p:nvPr/>
        </p:nvSpPr>
        <p:spPr>
          <a:xfrm>
            <a:off x="4608831" y="837209"/>
            <a:ext cx="4348927" cy="2800767"/>
          </a:xfrm>
          <a:prstGeom prst="rect">
            <a:avLst/>
          </a:prstGeom>
        </p:spPr>
        <p:txBody>
          <a:bodyPr wrap="square" lIns="36000" rIns="36000">
            <a:spAutoFit/>
          </a:bodyPr>
          <a:lstStyle/>
          <a:p>
            <a:r>
              <a:rPr lang="ru-RU" sz="1600" b="1" dirty="0">
                <a:latin typeface="Times New Roman" panose="02020603050405020304" pitchFamily="18" charset="0"/>
                <a:cs typeface="Times New Roman" panose="02020603050405020304" pitchFamily="18" charset="0"/>
              </a:rPr>
              <a:t>Стек технологий четвертой промышленной революции</a:t>
            </a:r>
            <a:r>
              <a:rPr lang="en-US" sz="1600" b="1" dirty="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аналитика больших данных; </a:t>
            </a:r>
          </a:p>
          <a:p>
            <a:r>
              <a:rPr lang="ru-RU" sz="1600" dirty="0">
                <a:latin typeface="Times New Roman" panose="02020603050405020304" pitchFamily="18" charset="0"/>
                <a:cs typeface="Times New Roman" panose="02020603050405020304" pitchFamily="18" charset="0"/>
              </a:rPr>
              <a:t>- моделирование продуктов и процессов; </a:t>
            </a:r>
          </a:p>
          <a:p>
            <a:r>
              <a:rPr lang="ru-RU" sz="1600" dirty="0">
                <a:latin typeface="Times New Roman" panose="02020603050405020304" pitchFamily="18" charset="0"/>
                <a:cs typeface="Times New Roman" panose="02020603050405020304" pitchFamily="18" charset="0"/>
              </a:rPr>
              <a:t>- горизонтальная и вертикальная интеграция; </a:t>
            </a:r>
          </a:p>
          <a:p>
            <a:r>
              <a:rPr lang="ru-RU" sz="1600" dirty="0">
                <a:latin typeface="Times New Roman" panose="02020603050405020304" pitchFamily="18" charset="0"/>
                <a:cs typeface="Times New Roman" panose="02020603050405020304" pitchFamily="18" charset="0"/>
              </a:rPr>
              <a:t>- индустриальный интернет; </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кибербезопасность</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облачные технологии; </a:t>
            </a:r>
          </a:p>
          <a:p>
            <a:r>
              <a:rPr lang="ru-RU" sz="1600" dirty="0">
                <a:latin typeface="Times New Roman" panose="02020603050405020304" pitchFamily="18" charset="0"/>
                <a:cs typeface="Times New Roman" panose="02020603050405020304" pitchFamily="18" charset="0"/>
              </a:rPr>
              <a:t>- аддитивное производство; </a:t>
            </a:r>
          </a:p>
          <a:p>
            <a:r>
              <a:rPr lang="ru-RU" sz="1600" dirty="0">
                <a:latin typeface="Times New Roman" panose="02020603050405020304" pitchFamily="18" charset="0"/>
                <a:cs typeface="Times New Roman" panose="02020603050405020304" pitchFamily="18" charset="0"/>
              </a:rPr>
              <a:t>- дополненная реальность; </a:t>
            </a:r>
          </a:p>
          <a:p>
            <a:r>
              <a:rPr lang="ru-RU" sz="1600" dirty="0">
                <a:latin typeface="Times New Roman" panose="02020603050405020304" pitchFamily="18" charset="0"/>
                <a:cs typeface="Times New Roman" panose="02020603050405020304" pitchFamily="18" charset="0"/>
              </a:rPr>
              <a:t>- робототехника.</a:t>
            </a:r>
          </a:p>
        </p:txBody>
      </p:sp>
      <p:sp>
        <p:nvSpPr>
          <p:cNvPr id="7" name="Прямоугольник 6"/>
          <p:cNvSpPr/>
          <p:nvPr/>
        </p:nvSpPr>
        <p:spPr>
          <a:xfrm>
            <a:off x="3203848" y="5661248"/>
            <a:ext cx="5940152" cy="923330"/>
          </a:xfrm>
          <a:prstGeom prst="rect">
            <a:avLst/>
          </a:prstGeom>
        </p:spPr>
        <p:txBody>
          <a:bodyPr wrap="square">
            <a:spAutoFit/>
          </a:bodyPr>
          <a:lstStyle/>
          <a:p>
            <a:r>
              <a:rPr lang="ru-RU" dirty="0"/>
              <a:t>Сейчас — как раз то самое время, когда настоящее прямо на наших глазах превращается в будущее.</a:t>
            </a:r>
          </a:p>
          <a:p>
            <a:r>
              <a:rPr lang="ru-RU" b="1" dirty="0"/>
              <a:t>Айзек Азимов</a:t>
            </a:r>
            <a:endParaRPr lang="ru-RU" dirty="0"/>
          </a:p>
        </p:txBody>
      </p:sp>
      <p:sp>
        <p:nvSpPr>
          <p:cNvPr id="8" name="Прямоугольник 7"/>
          <p:cNvSpPr/>
          <p:nvPr/>
        </p:nvSpPr>
        <p:spPr>
          <a:xfrm>
            <a:off x="14566" y="4221088"/>
            <a:ext cx="9129434" cy="830997"/>
          </a:xfrm>
          <a:prstGeom prst="rect">
            <a:avLst/>
          </a:prstGeom>
        </p:spPr>
        <p:txBody>
          <a:bodyPr wrap="square">
            <a:spAutoFit/>
          </a:bodyPr>
          <a:lstStyle/>
          <a:p>
            <a:pPr algn="just"/>
            <a:r>
              <a:rPr lang="ru-RU" sz="1600" b="1" dirty="0">
                <a:latin typeface="Times New Roman" panose="02020603050405020304" pitchFamily="18" charset="0"/>
                <a:cs typeface="Times New Roman" panose="02020603050405020304" pitchFamily="18" charset="0"/>
              </a:rPr>
              <a:t>Четвёртая промышленная революция (Индустрия 4.0) </a:t>
            </a:r>
            <a:r>
              <a:rPr lang="en-US"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прогнозируемое событие, массовое</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внедрение</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киберфизических систем в производство и обслуживание человеческих потребностей, включая быт, труд и досуг</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82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uev\Desktop\национальная конференция\Industry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5" y="391247"/>
            <a:ext cx="9154835" cy="64667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7" y="0"/>
            <a:ext cx="4273478" cy="369332"/>
          </a:xfrm>
          <a:prstGeom prst="rect">
            <a:avLst/>
          </a:prstGeom>
          <a:noFill/>
        </p:spPr>
        <p:txBody>
          <a:bodyPr wrap="none" rtlCol="0">
            <a:spAutoFit/>
          </a:bodyPr>
          <a:lstStyle/>
          <a:p>
            <a:r>
              <a:rPr lang="ru-RU" b="1" dirty="0"/>
              <a:t>5. Стек технологий цифрового будущего.</a:t>
            </a:r>
          </a:p>
        </p:txBody>
      </p:sp>
    </p:spTree>
    <p:extLst>
      <p:ext uri="{BB962C8B-B14F-4D97-AF65-F5344CB8AC3E}">
        <p14:creationId xmlns:p14="http://schemas.microsoft.com/office/powerpoint/2010/main" val="245346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9144000" cy="369332"/>
          </a:xfrm>
          <a:prstGeom prst="rect">
            <a:avLst/>
          </a:prstGeom>
          <a:noFill/>
        </p:spPr>
        <p:txBody>
          <a:bodyPr wrap="square" rtlCol="0">
            <a:spAutoFit/>
          </a:bodyPr>
          <a:lstStyle/>
          <a:p>
            <a:r>
              <a:rPr lang="ru-RU" b="1" dirty="0"/>
              <a:t>6. Основные учебно-научные структурные подразделения  РТУ МИРЭА.</a:t>
            </a:r>
          </a:p>
        </p:txBody>
      </p:sp>
      <p:graphicFrame>
        <p:nvGraphicFramePr>
          <p:cNvPr id="5" name="Таблица 4"/>
          <p:cNvGraphicFramePr>
            <a:graphicFrameLocks noGrp="1"/>
          </p:cNvGraphicFramePr>
          <p:nvPr>
            <p:extLst>
              <p:ext uri="{D42A27DB-BD31-4B8C-83A1-F6EECF244321}">
                <p14:modId xmlns:p14="http://schemas.microsoft.com/office/powerpoint/2010/main" val="3539174823"/>
              </p:ext>
            </p:extLst>
          </p:nvPr>
        </p:nvGraphicFramePr>
        <p:xfrm>
          <a:off x="323528" y="842857"/>
          <a:ext cx="8496944" cy="5354640"/>
        </p:xfrm>
        <a:graphic>
          <a:graphicData uri="http://schemas.openxmlformats.org/drawingml/2006/table">
            <a:tbl>
              <a:tblPr firstRow="1" bandRow="1">
                <a:tableStyleId>{5C22544A-7EE6-4342-B048-85BDC9FD1C3A}</a:tableStyleId>
              </a:tblPr>
              <a:tblGrid>
                <a:gridCol w="698477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207904">
                <a:tc gridSpan="2">
                  <a:txBody>
                    <a:bodyPr/>
                    <a:lstStyle/>
                    <a:p>
                      <a:endParaRPr lang="ru-RU" sz="400" dirty="0"/>
                    </a:p>
                    <a:p>
                      <a:r>
                        <a:rPr lang="ru-RU" sz="1400" b="1" i="0" kern="1200" dirty="0">
                          <a:solidFill>
                            <a:schemeClr val="tx1"/>
                          </a:solidFill>
                          <a:effectLst/>
                          <a:latin typeface="Times New Roman" panose="02020603050405020304" pitchFamily="18" charset="0"/>
                          <a:ea typeface="+mn-ea"/>
                          <a:cs typeface="Times New Roman" panose="02020603050405020304" pitchFamily="18" charset="0"/>
                        </a:rPr>
                        <a:t>Научно-технический потенциал – это обобщенная характеристика уровня развития науки и техники</a:t>
                      </a:r>
                      <a:endParaRPr lang="ru-RU" sz="1400" b="1" dirty="0">
                        <a:solidFill>
                          <a:schemeClr val="tx1"/>
                        </a:solidFill>
                        <a:latin typeface="Times New Roman" panose="02020603050405020304" pitchFamily="18" charset="0"/>
                        <a:cs typeface="Times New Roman" panose="02020603050405020304" pitchFamily="18" charset="0"/>
                      </a:endParaRPr>
                    </a:p>
                  </a:txBody>
                  <a:tcPr marL="0" marR="0" marT="0" marB="0"/>
                </a:tc>
                <a:tc hMerge="1">
                  <a:txBody>
                    <a:bodyPr/>
                    <a:lstStyle/>
                    <a:p>
                      <a:endParaRPr lang="ru-RU" sz="400" dirty="0"/>
                    </a:p>
                  </a:txBody>
                  <a:tcPr marL="0" marR="0" marT="0" marB="0"/>
                </a:tc>
                <a:extLst>
                  <a:ext uri="{0D108BD9-81ED-4DB2-BD59-A6C34878D82A}">
                    <a16:rowId xmlns:a16="http://schemas.microsoft.com/office/drawing/2014/main" val="10000"/>
                  </a:ext>
                </a:extLst>
              </a:tr>
              <a:tr h="0">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Физико-технологический институт</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a:p>
                  </a:txBody>
                  <a:tcPr/>
                </a:tc>
                <a:extLst>
                  <a:ext uri="{0D108BD9-81ED-4DB2-BD59-A6C34878D82A}">
                    <a16:rowId xmlns:a16="http://schemas.microsoft.com/office/drawing/2014/main" val="10001"/>
                  </a:ext>
                </a:extLst>
              </a:tr>
              <a:tr h="395544">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технологий управления</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dirty="0"/>
                    </a:p>
                  </a:txBody>
                  <a:tcPr/>
                </a:tc>
                <a:extLst>
                  <a:ext uri="{0D108BD9-81ED-4DB2-BD59-A6C34878D82A}">
                    <a16:rowId xmlns:a16="http://schemas.microsoft.com/office/drawing/2014/main" val="10002"/>
                  </a:ext>
                </a:extLst>
              </a:tr>
              <a:tr h="0">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информационных технологий</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dirty="0"/>
                    </a:p>
                  </a:txBody>
                  <a:tcPr/>
                </a:tc>
                <a:extLst>
                  <a:ext uri="{0D108BD9-81ED-4DB2-BD59-A6C34878D82A}">
                    <a16:rowId xmlns:a16="http://schemas.microsoft.com/office/drawing/2014/main" val="10003"/>
                  </a:ext>
                </a:extLst>
              </a:tr>
              <a:tr h="581226">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кибернетики</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dirty="0"/>
                    </a:p>
                  </a:txBody>
                  <a:tcPr/>
                </a:tc>
                <a:extLst>
                  <a:ext uri="{0D108BD9-81ED-4DB2-BD59-A6C34878D82A}">
                    <a16:rowId xmlns:a16="http://schemas.microsoft.com/office/drawing/2014/main" val="10004"/>
                  </a:ext>
                </a:extLst>
              </a:tr>
              <a:tr h="0">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комплексной безопасности и специального приборостроения</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dirty="0"/>
                    </a:p>
                  </a:txBody>
                  <a:tcPr/>
                </a:tc>
                <a:extLst>
                  <a:ext uri="{0D108BD9-81ED-4DB2-BD59-A6C34878D82A}">
                    <a16:rowId xmlns:a16="http://schemas.microsoft.com/office/drawing/2014/main" val="10005"/>
                  </a:ext>
                </a:extLst>
              </a:tr>
              <a:tr h="0">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радиотехнических и телекоммуникационных систем</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a:p>
                  </a:txBody>
                  <a:tcPr/>
                </a:tc>
                <a:extLst>
                  <a:ext uri="{0D108BD9-81ED-4DB2-BD59-A6C34878D82A}">
                    <a16:rowId xmlns:a16="http://schemas.microsoft.com/office/drawing/2014/main" val="10006"/>
                  </a:ext>
                </a:extLst>
              </a:tr>
              <a:tr h="400680">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тонких химических технологий им. М.В. Ломоносова</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dirty="0"/>
                    </a:p>
                  </a:txBody>
                  <a:tcPr/>
                </a:tc>
                <a:extLst>
                  <a:ext uri="{0D108BD9-81ED-4DB2-BD59-A6C34878D82A}">
                    <a16:rowId xmlns:a16="http://schemas.microsoft.com/office/drawing/2014/main" val="10007"/>
                  </a:ext>
                </a:extLst>
              </a:tr>
            </a:tbl>
          </a:graphicData>
        </a:graphic>
      </p:graphicFrame>
      <p:pic>
        <p:nvPicPr>
          <p:cNvPr id="9225" name="Picture 9" descr="C:\Users\zuev\Desktop\Индустрия 4.0 в ИИТ\иллюстрация Индустрии 4.0\логотипы\fti\FTI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2368" y="1123813"/>
            <a:ext cx="1080120" cy="695983"/>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C:\Users\zuev\Desktop\Индустрия 4.0 в ИИТ\иллюстрация Индустрии 4.0\логотипы\iit\IIT colo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071" y="2573407"/>
            <a:ext cx="1080120" cy="69602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C:\Users\zuev\Desktop\Индустрия 4.0 в ИИТ\иллюстрация Индустрии 4.0\логотипы\kib\Kib 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071" y="3286520"/>
            <a:ext cx="1080120" cy="696852"/>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C:\Users\zuev\Desktop\Индустрия 4.0 в ИИТ\иллюстрация Индустрии 4.0\логотипы\kbsp\KBSP colou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0359" y="3996514"/>
            <a:ext cx="1117408" cy="720821"/>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C:\Users\zuev\Desktop\Индустрия 4.0 в ИИТ\иллюстрация Индустрии 4.0\логотипы\rts\RTS colou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7806" y="4717335"/>
            <a:ext cx="1132478" cy="730701"/>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C:\Users\zuev\Desktop\Индустрия 4.0 в ИИТ\иллюстрация Индустрии 4.0\логотипы\iep\IEP colou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3249" y="1832246"/>
            <a:ext cx="1148966" cy="741161"/>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C:\Users\zuev\Desktop\Индустрия 4.0 в ИИТ\иллюстрация Индустрии 4.0\логотипы\itht\ITHT colou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7806" y="5448036"/>
            <a:ext cx="1132477" cy="73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1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369332"/>
          </a:xfrm>
          <a:prstGeom prst="rect">
            <a:avLst/>
          </a:prstGeom>
          <a:noFill/>
        </p:spPr>
        <p:txBody>
          <a:bodyPr wrap="square" rtlCol="0">
            <a:spAutoFit/>
          </a:bodyPr>
          <a:lstStyle/>
          <a:p>
            <a:r>
              <a:rPr lang="ru-RU" b="1" dirty="0"/>
              <a:t>7. «Ландшафт» цифровых технологий в РТУ МИРЭА.</a:t>
            </a:r>
          </a:p>
        </p:txBody>
      </p:sp>
      <p:graphicFrame>
        <p:nvGraphicFramePr>
          <p:cNvPr id="33" name="Таблица 32"/>
          <p:cNvGraphicFramePr>
            <a:graphicFrameLocks noGrp="1"/>
          </p:cNvGraphicFramePr>
          <p:nvPr>
            <p:extLst>
              <p:ext uri="{D42A27DB-BD31-4B8C-83A1-F6EECF244321}">
                <p14:modId xmlns:p14="http://schemas.microsoft.com/office/powerpoint/2010/main" val="1061444678"/>
              </p:ext>
            </p:extLst>
          </p:nvPr>
        </p:nvGraphicFramePr>
        <p:xfrm>
          <a:off x="57151" y="1041301"/>
          <a:ext cx="9036495" cy="4800600"/>
        </p:xfrm>
        <a:graphic>
          <a:graphicData uri="http://schemas.openxmlformats.org/drawingml/2006/table">
            <a:tbl>
              <a:tblPr firstRow="1" firstCol="1" bandRow="1">
                <a:tableStyleId>{5C22544A-7EE6-4342-B048-85BDC9FD1C3A}</a:tableStyleId>
              </a:tblPr>
              <a:tblGrid>
                <a:gridCol w="471601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tblGrid>
              <a:tr h="0">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Основные сквозные цифровые технологии </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ИИТ</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ИКБСП</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КИБ</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ФТИ</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РТС</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extLst>
                  <a:ext uri="{0D108BD9-81ED-4DB2-BD59-A6C34878D82A}">
                    <a16:rowId xmlns:a16="http://schemas.microsoft.com/office/drawing/2014/main" val="10000"/>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большие данные</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1"/>
                  </a:ext>
                </a:extLst>
              </a:tr>
              <a:tr h="0">
                <a:tc>
                  <a:txBody>
                    <a:bodyPr/>
                    <a:lstStyle/>
                    <a:p>
                      <a:pPr>
                        <a:spcAft>
                          <a:spcPts val="0"/>
                        </a:spcAft>
                      </a:pPr>
                      <a:r>
                        <a:rPr lang="ru-RU" sz="1600" b="0" kern="1200" dirty="0" err="1">
                          <a:solidFill>
                            <a:schemeClr val="tx1"/>
                          </a:solidFill>
                          <a:effectLst/>
                          <a:latin typeface="Times New Roman" panose="02020603050405020304" pitchFamily="18" charset="0"/>
                          <a:cs typeface="Times New Roman" panose="02020603050405020304" pitchFamily="18" charset="0"/>
                        </a:rPr>
                        <a:t>нейротехнологии</a:t>
                      </a:r>
                      <a:r>
                        <a:rPr lang="ru-RU" sz="1600" b="0" kern="1200" dirty="0">
                          <a:solidFill>
                            <a:schemeClr val="tx1"/>
                          </a:solidFill>
                          <a:effectLst/>
                          <a:latin typeface="Times New Roman" panose="02020603050405020304" pitchFamily="18" charset="0"/>
                          <a:cs typeface="Times New Roman" panose="02020603050405020304" pitchFamily="18" charset="0"/>
                        </a:rPr>
                        <a:t> и искусственный интеллект</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2"/>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системы распределенного реестра</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3"/>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квантовые технологии</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4"/>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новые производственные технологии</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5"/>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промышленный интернет</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6"/>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компоненты робототехники и </a:t>
                      </a:r>
                      <a:r>
                        <a:rPr lang="ru-RU" sz="1600" b="0" kern="1200" dirty="0" err="1">
                          <a:solidFill>
                            <a:schemeClr val="tx1"/>
                          </a:solidFill>
                          <a:effectLst/>
                          <a:latin typeface="Times New Roman" panose="02020603050405020304" pitchFamily="18" charset="0"/>
                          <a:cs typeface="Times New Roman" panose="02020603050405020304" pitchFamily="18" charset="0"/>
                        </a:rPr>
                        <a:t>сенсорика</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7"/>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технологии беспроводной связи</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8"/>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технологии виртуальной и дополненной реальностей</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9"/>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моделирование продуктов и процессов</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10"/>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горизонтальная и вертикальная интеграция</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11"/>
                  </a:ext>
                </a:extLst>
              </a:tr>
              <a:tr h="0">
                <a:tc>
                  <a:txBody>
                    <a:bodyPr/>
                    <a:lstStyle/>
                    <a:p>
                      <a:pPr>
                        <a:spcAft>
                          <a:spcPts val="0"/>
                        </a:spcAft>
                      </a:pPr>
                      <a:r>
                        <a:rPr lang="ru-RU" sz="1600" b="0" kern="1200" dirty="0" err="1">
                          <a:solidFill>
                            <a:schemeClr val="tx1"/>
                          </a:solidFill>
                          <a:effectLst/>
                          <a:latin typeface="Times New Roman" panose="02020603050405020304" pitchFamily="18" charset="0"/>
                          <a:cs typeface="Times New Roman" panose="02020603050405020304" pitchFamily="18" charset="0"/>
                        </a:rPr>
                        <a:t>кибербезопасность</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12"/>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облачные технологии</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2178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192722"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8. Направления подготовки </a:t>
            </a:r>
            <a:r>
              <a:rPr lang="ru-RU" b="1" kern="0" dirty="0" err="1">
                <a:solidFill>
                  <a:srgbClr val="000000"/>
                </a:solidFill>
                <a:latin typeface="Times New Roman" panose="02020603050405020304" pitchFamily="18" charset="0"/>
                <a:cs typeface="Times New Roman" panose="02020603050405020304" pitchFamily="18" charset="0"/>
              </a:rPr>
              <a:t>бакалавриата</a:t>
            </a:r>
            <a:r>
              <a:rPr lang="ru-RU" b="1" kern="0" dirty="0">
                <a:solidFill>
                  <a:srgbClr val="000000"/>
                </a:solidFill>
                <a:latin typeface="Times New Roman" panose="02020603050405020304" pitchFamily="18" charset="0"/>
                <a:cs typeface="Times New Roman" panose="02020603050405020304" pitchFamily="18" charset="0"/>
              </a:rPr>
              <a:t> института ИТ.</a:t>
            </a:r>
          </a:p>
        </p:txBody>
      </p:sp>
      <p:graphicFrame>
        <p:nvGraphicFramePr>
          <p:cNvPr id="5" name="Таблица 4"/>
          <p:cNvGraphicFramePr>
            <a:graphicFrameLocks noGrp="1"/>
          </p:cNvGraphicFramePr>
          <p:nvPr>
            <p:extLst>
              <p:ext uri="{D42A27DB-BD31-4B8C-83A1-F6EECF244321}">
                <p14:modId xmlns:p14="http://schemas.microsoft.com/office/powerpoint/2010/main" val="2790043454"/>
              </p:ext>
            </p:extLst>
          </p:nvPr>
        </p:nvGraphicFramePr>
        <p:xfrm>
          <a:off x="201055" y="836712"/>
          <a:ext cx="8835441" cy="509524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3785319">
                  <a:extLst>
                    <a:ext uri="{9D8B030D-6E8A-4147-A177-3AD203B41FA5}">
                      <a16:colId xmlns:a16="http://schemas.microsoft.com/office/drawing/2014/main" val="20000"/>
                    </a:ext>
                  </a:extLst>
                </a:gridCol>
                <a:gridCol w="5050122">
                  <a:extLst>
                    <a:ext uri="{9D8B030D-6E8A-4147-A177-3AD203B41FA5}">
                      <a16:colId xmlns:a16="http://schemas.microsoft.com/office/drawing/2014/main" val="20001"/>
                    </a:ext>
                  </a:extLst>
                </a:gridCol>
              </a:tblGrid>
              <a:tr h="370840">
                <a:tc>
                  <a:txBody>
                    <a:bodyPr/>
                    <a:lstStyle/>
                    <a:p>
                      <a:pPr algn="ctr"/>
                      <a:r>
                        <a:rPr lang="ru-RU" dirty="0">
                          <a:solidFill>
                            <a:srgbClr val="000000"/>
                          </a:solidFill>
                          <a:latin typeface="Times New Roman" panose="02020603050405020304" pitchFamily="18" charset="0"/>
                          <a:cs typeface="Times New Roman" panose="02020603050405020304" pitchFamily="18" charset="0"/>
                        </a:rPr>
                        <a:t>Направление </a:t>
                      </a:r>
                      <a:r>
                        <a:rPr lang="ru-RU" dirty="0" err="1">
                          <a:solidFill>
                            <a:srgbClr val="000000"/>
                          </a:solidFill>
                          <a:latin typeface="Times New Roman" panose="02020603050405020304" pitchFamily="18" charset="0"/>
                          <a:cs typeface="Times New Roman" panose="02020603050405020304" pitchFamily="18" charset="0"/>
                        </a:rPr>
                        <a:t>бакалавриата</a:t>
                      </a:r>
                      <a:endParaRPr lang="ru-RU" dirty="0">
                        <a:solidFill>
                          <a:srgbClr val="000000"/>
                        </a:solidFill>
                        <a:latin typeface="Times New Roman" panose="02020603050405020304" pitchFamily="18" charset="0"/>
                        <a:cs typeface="Times New Roman" panose="02020603050405020304" pitchFamily="18" charset="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r>
                        <a:rPr lang="ru-RU" dirty="0">
                          <a:solidFill>
                            <a:srgbClr val="000000"/>
                          </a:solidFill>
                          <a:latin typeface="Times New Roman" panose="02020603050405020304" pitchFamily="18" charset="0"/>
                          <a:cs typeface="Times New Roman" panose="02020603050405020304" pitchFamily="18" charset="0"/>
                        </a:rPr>
                        <a:t>Области компетенции</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09.03.01 «Информатика и вычислительная техника»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аппаратная платформа серверов, вычислительных машин, комплексов, систем и сетей; операционные системы и системное ПО; математическое, информационное, техническое, программное обеспечение программно-аппаратных комплексов</a:t>
                      </a:r>
                      <a:endParaRPr lang="ru-RU" sz="1400" dirty="0">
                        <a:solidFill>
                          <a:srgbClr val="000000"/>
                        </a:solidFill>
                        <a:latin typeface="Times New Roman" panose="02020603050405020304" pitchFamily="18" charset="0"/>
                        <a:cs typeface="Times New Roman" panose="02020603050405020304" pitchFamily="18" charset="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09.03.03 «Прикладная информатика»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a:solidFill>
                            <a:srgbClr val="000000"/>
                          </a:solidFill>
                          <a:effectLst/>
                          <a:latin typeface="Times New Roman" panose="02020603050405020304" pitchFamily="18" charset="0"/>
                          <a:ea typeface="+mn-ea"/>
                          <a:cs typeface="Times New Roman" panose="02020603050405020304" pitchFamily="18" charset="0"/>
                        </a:rPr>
                        <a:t>прикладные и информационные процессы, требующие применения практических навыков анализа, моделирования, реинжиниринга, проектирования, разработки и сопровождения, в том числе бизнес-процессов и хранилищ данных</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09.03.0</a:t>
                      </a:r>
                      <a:r>
                        <a:rPr lang="en-US" sz="1600" b="0" kern="1200" dirty="0">
                          <a:solidFill>
                            <a:srgbClr val="000000"/>
                          </a:solidFill>
                          <a:latin typeface="Times New Roman" panose="02020603050405020304" pitchFamily="18" charset="0"/>
                          <a:ea typeface="+mn-ea"/>
                          <a:cs typeface="Times New Roman" panose="02020603050405020304" pitchFamily="18" charset="0"/>
                        </a:rPr>
                        <a:t>4</a:t>
                      </a:r>
                      <a:r>
                        <a:rPr lang="ru-RU" sz="1600" b="0" kern="1200" dirty="0">
                          <a:solidFill>
                            <a:srgbClr val="000000"/>
                          </a:solidFill>
                          <a:latin typeface="Times New Roman" panose="02020603050405020304" pitchFamily="18" charset="0"/>
                          <a:ea typeface="+mn-ea"/>
                          <a:cs typeface="Times New Roman" panose="02020603050405020304" pitchFamily="18" charset="0"/>
                        </a:rPr>
                        <a:t> «Программная инженерия»</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технологии индустриального производства  ПО, методологии и инструментарии разработки программного продукта, а также концепции его жизненного цикла, в том числе установленные российскими и международными стандартами</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01.03.04 «Прикладная математика»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технологии и инструментарий анализа больших данных, очистки данных,</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выявления закономерностей, прогнозирования тенденций и значений параметров, искусственный интеллект, в том числе нейронные</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сети, нечеткая логика и т.д.</a:t>
                      </a:r>
                      <a:endParaRPr lang="ru-RU" dirty="0">
                        <a:solidFill>
                          <a:srgbClr val="000000"/>
                        </a:solidFill>
                        <a:latin typeface="Times New Roman" panose="02020603050405020304" pitchFamily="18" charset="0"/>
                        <a:cs typeface="Times New Roman" panose="02020603050405020304" pitchFamily="18" charset="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15.03.04 «Автоматизация технологических процессов и производств»</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a:solidFill>
                            <a:srgbClr val="000000"/>
                          </a:solidFill>
                          <a:effectLst/>
                          <a:latin typeface="Times New Roman" panose="02020603050405020304" pitchFamily="18" charset="0"/>
                          <a:ea typeface="+mn-ea"/>
                          <a:cs typeface="Times New Roman" panose="02020603050405020304" pitchFamily="18" charset="0"/>
                        </a:rPr>
                        <a:t>проектирование</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АСУТП; структура программно-аппаратных комплексов автоматических контрольных и управляющих систем; способы и средства автоматизации производства</a:t>
                      </a:r>
                      <a:r>
                        <a:rPr lang="en-US" sz="1400" kern="1200" dirty="0">
                          <a:solidFill>
                            <a:srgbClr val="000000"/>
                          </a:solidFill>
                          <a:effectLst/>
                          <a:latin typeface="Times New Roman" panose="02020603050405020304" pitchFamily="18" charset="0"/>
                          <a:ea typeface="+mn-ea"/>
                          <a:cs typeface="Times New Roman" panose="02020603050405020304" pitchFamily="18" charset="0"/>
                        </a:rPr>
                        <a:t>;</a:t>
                      </a:r>
                      <a:r>
                        <a:rPr lang="en-US" sz="1400" kern="1200" baseline="0" dirty="0">
                          <a:solidFill>
                            <a:srgbClr val="000000"/>
                          </a:solidFill>
                          <a:effectLst/>
                          <a:latin typeface="Times New Roman" panose="02020603050405020304" pitchFamily="18" charset="0"/>
                          <a:ea typeface="+mn-ea"/>
                          <a:cs typeface="Times New Roman" panose="02020603050405020304" pitchFamily="18" charset="0"/>
                        </a:rPr>
                        <a:t> </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техническая,</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 логистическая и функциональная сферы</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25271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1682</Words>
  <Application>Microsoft Office PowerPoint</Application>
  <PresentationFormat>Экран (4:3)</PresentationFormat>
  <Paragraphs>214</Paragraphs>
  <Slides>19</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zuev</dc:creator>
  <cp:lastModifiedBy>Сергей Головин</cp:lastModifiedBy>
  <cp:revision>91</cp:revision>
  <dcterms:created xsi:type="dcterms:W3CDTF">2018-11-12T08:44:16Z</dcterms:created>
  <dcterms:modified xsi:type="dcterms:W3CDTF">2022-07-10T12:16:31Z</dcterms:modified>
</cp:coreProperties>
</file>